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83" r:id="rId5"/>
    <p:sldId id="282" r:id="rId6"/>
    <p:sldId id="285" r:id="rId7"/>
    <p:sldId id="286" r:id="rId8"/>
    <p:sldId id="287" r:id="rId9"/>
    <p:sldId id="288" r:id="rId10"/>
    <p:sldId id="290" r:id="rId11"/>
    <p:sldId id="291" r:id="rId12"/>
    <p:sldId id="313" r:id="rId13"/>
    <p:sldId id="292" r:id="rId14"/>
    <p:sldId id="293" r:id="rId15"/>
    <p:sldId id="294" r:id="rId16"/>
    <p:sldId id="309" r:id="rId17"/>
    <p:sldId id="295" r:id="rId18"/>
    <p:sldId id="277" r:id="rId19"/>
    <p:sldId id="284" r:id="rId20"/>
    <p:sldId id="296" r:id="rId21"/>
    <p:sldId id="258" r:id="rId22"/>
    <p:sldId id="315" r:id="rId23"/>
    <p:sldId id="316" r:id="rId24"/>
    <p:sldId id="260" r:id="rId25"/>
    <p:sldId id="289" r:id="rId26"/>
    <p:sldId id="310" r:id="rId27"/>
    <p:sldId id="298" r:id="rId28"/>
    <p:sldId id="281" r:id="rId29"/>
    <p:sldId id="299" r:id="rId30"/>
    <p:sldId id="314" r:id="rId31"/>
    <p:sldId id="301" r:id="rId32"/>
    <p:sldId id="312" r:id="rId33"/>
    <p:sldId id="300" r:id="rId34"/>
    <p:sldId id="311" r:id="rId35"/>
    <p:sldId id="262" r:id="rId36"/>
    <p:sldId id="317" r:id="rId37"/>
    <p:sldId id="308" r:id="rId38"/>
    <p:sldId id="302" r:id="rId39"/>
    <p:sldId id="303" r:id="rId40"/>
    <p:sldId id="304" r:id="rId41"/>
    <p:sldId id="307" r:id="rId42"/>
    <p:sldId id="306" r:id="rId43"/>
    <p:sldId id="305" r:id="rId44"/>
    <p:sldId id="266" r:id="rId45"/>
    <p:sldId id="319" r:id="rId46"/>
  </p:sldIdLst>
  <p:sldSz cx="9144000" cy="5143500" type="screen16x9"/>
  <p:notesSz cx="6858000" cy="9144000"/>
  <p:custDataLst>
    <p:tags r:id="rId4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2" autoAdjust="0"/>
  </p:normalViewPr>
  <p:slideViewPr>
    <p:cSldViewPr snapToGrid="0">
      <p:cViewPr>
        <p:scale>
          <a:sx n="140" d="100"/>
          <a:sy n="140" d="100"/>
        </p:scale>
        <p:origin x="-80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поселение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4597</c:v>
                </c:pt>
                <c:pt idx="1">
                  <c:v>4455</c:v>
                </c:pt>
                <c:pt idx="2">
                  <c:v>4412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поселение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5763</c:v>
                </c:pt>
                <c:pt idx="1">
                  <c:v>5623</c:v>
                </c:pt>
                <c:pt idx="2">
                  <c:v>5444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671936"/>
        <c:axId val="259673472"/>
        <c:axId val="259402368"/>
      </c:bar3DChart>
      <c:catAx>
        <c:axId val="2596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59673472"/>
        <c:crosses val="autoZero"/>
        <c:auto val="1"/>
        <c:lblAlgn val="ctr"/>
        <c:lblOffset val="100"/>
        <c:noMultiLvlLbl val="0"/>
      </c:catAx>
      <c:valAx>
        <c:axId val="2596734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9671936"/>
        <c:crosses val="autoZero"/>
        <c:crossBetween val="between"/>
      </c:valAx>
      <c:serAx>
        <c:axId val="259402368"/>
        <c:scaling>
          <c:orientation val="minMax"/>
        </c:scaling>
        <c:delete val="1"/>
        <c:axPos val="b"/>
        <c:majorTickMark val="out"/>
        <c:minorTickMark val="none"/>
        <c:tickLblPos val="none"/>
        <c:crossAx val="259673472"/>
        <c:crosses val="autoZero"/>
      </c:serAx>
    </c:plotArea>
    <c:legend>
      <c:legendPos val="r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50720633605007E-3"/>
          <c:y val="0.24564352678598489"/>
          <c:w val="0.4966091080720173"/>
          <c:h val="0.65356493823747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трудовая специализация жителей района</c:v>
                </c:pt>
              </c:strCache>
            </c:strRef>
          </c:tx>
          <c:explosion val="25"/>
          <c:dPt>
            <c:idx val="3"/>
            <c:bubble3D val="0"/>
            <c:spPr>
              <a:pattFill prst="pct70">
                <a:fgClr>
                  <a:srgbClr val="FF0000"/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pct7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bubble3D val="0"/>
            <c:spPr>
              <a:solidFill>
                <a:srgbClr val="FF5050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5"/>
              <c:layout>
                <c:manualLayout>
                  <c:x val="3.0015656849569791E-2"/>
                  <c:y val="-4.516101656901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300487301883449E-3"/>
                  <c:y val="-4.558654693624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сельское хозяйство (709)</c:v>
                </c:pt>
                <c:pt idx="1">
                  <c:v>торговля (264)</c:v>
                </c:pt>
                <c:pt idx="2">
                  <c:v>культура,спорт, организация досуга (59)</c:v>
                </c:pt>
                <c:pt idx="3">
                  <c:v>здравоохранение (269)</c:v>
                </c:pt>
                <c:pt idx="4">
                  <c:v>образование (271)</c:v>
                </c:pt>
                <c:pt idx="5">
                  <c:v>гос.управление, обеспечение (230)</c:v>
                </c:pt>
                <c:pt idx="6">
                  <c:v>административная деятельность (27)</c:v>
                </c:pt>
                <c:pt idx="7">
                  <c:v>добыча полезных ископаемых (382)</c:v>
                </c:pt>
                <c:pt idx="8">
                  <c:v>прочее (71)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709</c:v>
                </c:pt>
                <c:pt idx="1">
                  <c:v>264</c:v>
                </c:pt>
                <c:pt idx="2">
                  <c:v>59</c:v>
                </c:pt>
                <c:pt idx="3">
                  <c:v>269</c:v>
                </c:pt>
                <c:pt idx="4">
                  <c:v>271</c:v>
                </c:pt>
                <c:pt idx="5">
                  <c:v>230</c:v>
                </c:pt>
                <c:pt idx="6">
                  <c:v>27</c:v>
                </c:pt>
                <c:pt idx="7">
                  <c:v>385</c:v>
                </c:pt>
                <c:pt idx="8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801536061891996"/>
          <c:y val="0.21494666322362893"/>
          <c:w val="0.45320529202994148"/>
          <c:h val="0.7457517885004968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Среднемесячная </a:t>
            </a:r>
            <a:r>
              <a:rPr lang="ru-RU" sz="1400" dirty="0"/>
              <a:t>заработная </a:t>
            </a:r>
            <a:r>
              <a:rPr lang="ru-RU" sz="1400" dirty="0" smtClean="0"/>
              <a:t>плата, руб.</a:t>
            </a:r>
            <a:endParaRPr lang="ru-RU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03046280023433E-2"/>
                  <c:y val="-0.10572980623139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731693028705348E-3"/>
                  <c:y val="-8.223429373553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9753954305714E-2"/>
                  <c:y val="-5.286490311569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39200.1</c:v>
                </c:pt>
                <c:pt idx="1">
                  <c:v>47270</c:v>
                </c:pt>
                <c:pt idx="2">
                  <c:v>54907.1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8717184"/>
        <c:axId val="298718720"/>
        <c:axId val="0"/>
      </c:bar3DChart>
      <c:catAx>
        <c:axId val="2987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98718720"/>
        <c:crosses val="autoZero"/>
        <c:auto val="1"/>
        <c:lblAlgn val="ctr"/>
        <c:lblOffset val="100"/>
        <c:noMultiLvlLbl val="0"/>
      </c:catAx>
      <c:valAx>
        <c:axId val="2987187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9871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Структура расходов </a:t>
            </a:r>
            <a:r>
              <a:rPr lang="ru-RU" sz="1200" dirty="0" smtClean="0"/>
              <a:t>бюджета, %</a:t>
            </a:r>
            <a:endParaRPr lang="ru-RU" sz="1200" dirty="0"/>
          </a:p>
        </c:rich>
      </c:tx>
      <c:layout>
        <c:manualLayout>
          <c:xMode val="edge"/>
          <c:yMode val="edge"/>
          <c:x val="7.8060660717205729E-2"/>
          <c:y val="3.0745803621468346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59682083548698"/>
          <c:w val="0.56898175299453113"/>
          <c:h val="0.818403179164512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</c:v>
                </c:pt>
              </c:strCache>
            </c:strRef>
          </c:tx>
          <c:spPr>
            <a:ln>
              <a:solidFill>
                <a:schemeClr val="accent1">
                  <a:shade val="50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7"/>
            <c:bubble3D val="0"/>
            <c:spPr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 62,9 %</c:v>
                </c:pt>
                <c:pt idx="1">
                  <c:v>Культура 14,3 %</c:v>
                </c:pt>
                <c:pt idx="2">
                  <c:v>Общегосударственные вопросы 15,2 %</c:v>
                </c:pt>
                <c:pt idx="3">
                  <c:v>Национальная экономика 4,2 %</c:v>
                </c:pt>
                <c:pt idx="4">
                  <c:v>Социальная политика 1,2 %</c:v>
                </c:pt>
                <c:pt idx="5">
                  <c:v>Межбюджетные трансферты 0,2 %</c:v>
                </c:pt>
                <c:pt idx="6">
                  <c:v>Нац.безопасность и правоохранительная деятельность 0,5 %</c:v>
                </c:pt>
                <c:pt idx="7">
                  <c:v>СМИ 0,4 %</c:v>
                </c:pt>
                <c:pt idx="8">
                  <c:v>Физическая культура и спорт 0,8 %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62.9</c:v>
                </c:pt>
                <c:pt idx="1">
                  <c:v>14.3</c:v>
                </c:pt>
                <c:pt idx="2">
                  <c:v>15.2</c:v>
                </c:pt>
                <c:pt idx="3">
                  <c:v>4.2</c:v>
                </c:pt>
                <c:pt idx="4">
                  <c:v>1.2</c:v>
                </c:pt>
                <c:pt idx="5">
                  <c:v>0.2</c:v>
                </c:pt>
                <c:pt idx="6">
                  <c:v>0.5</c:v>
                </c:pt>
                <c:pt idx="7">
                  <c:v>0.4</c:v>
                </c:pt>
                <c:pt idx="8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0217769420613463"/>
          <c:y val="9.5762526191430219E-2"/>
          <c:w val="0.27387021584988452"/>
          <c:h val="0.85164205590168129"/>
        </c:manualLayout>
      </c:layout>
      <c:overlay val="0"/>
      <c:txPr>
        <a:bodyPr/>
        <a:lstStyle/>
        <a:p>
          <a:pPr>
            <a:defRPr sz="700" b="1" kern="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Собственные доходы </a:t>
            </a:r>
            <a:r>
              <a:rPr lang="ru-RU" sz="1200" dirty="0" smtClean="0"/>
              <a:t>бюджета, %</a:t>
            </a:r>
            <a:endParaRPr lang="ru-RU" sz="1200" dirty="0"/>
          </a:p>
        </c:rich>
      </c:tx>
      <c:layout>
        <c:manualLayout>
          <c:xMode val="edge"/>
          <c:yMode val="edge"/>
          <c:x val="0.10483012944908539"/>
          <c:y val="3.755979623071178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бюджета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97.2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80271410888561"/>
          <c:y val="0.4405759168755376"/>
          <c:w val="0.40387367786975292"/>
          <c:h val="0.30404901504117027"/>
        </c:manualLayout>
      </c:layout>
      <c:overlay val="0"/>
      <c:txPr>
        <a:bodyPr/>
        <a:lstStyle/>
        <a:p>
          <a:pPr>
            <a:defRPr sz="7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Налоговые </a:t>
            </a:r>
            <a:r>
              <a:rPr lang="ru-RU" sz="1200" dirty="0" smtClean="0"/>
              <a:t>доходы, %</a:t>
            </a:r>
            <a:endParaRPr lang="ru-RU" sz="1200" dirty="0"/>
          </a:p>
        </c:rich>
      </c:tx>
      <c:layout>
        <c:manualLayout>
          <c:xMode val="edge"/>
          <c:yMode val="edge"/>
          <c:x val="5.4680739375663152E-2"/>
          <c:y val="3.84615578748020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НДФЛ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7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Расходы, %</a:t>
            </a:r>
            <a:endParaRPr lang="ru-RU" sz="1200" dirty="0"/>
          </a:p>
        </c:rich>
      </c:tx>
      <c:layout>
        <c:manualLayout>
          <c:xMode val="edge"/>
          <c:yMode val="edge"/>
          <c:x val="0.37565507097990475"/>
          <c:y val="1.877962504334470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524637908633576E-2"/>
          <c:y val="0.18374113297330028"/>
          <c:w val="0.51178556168851008"/>
          <c:h val="0.725117058430511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505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социальная сфера и ЖКХ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79.5</c:v>
                </c:pt>
                <c:pt idx="1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58808902757125"/>
          <c:y val="0.38382891909456618"/>
          <c:w val="0.33864410911484394"/>
          <c:h val="0.27882518411795792"/>
        </c:manualLayout>
      </c:layout>
      <c:overlay val="0"/>
      <c:txPr>
        <a:bodyPr/>
        <a:lstStyle/>
        <a:p>
          <a:pPr>
            <a:defRPr sz="7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00818955185161E-3"/>
          <c:y val="0.15763546798029562"/>
          <c:w val="0.69714980214357647"/>
          <c:h val="0.62809588456615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113.9</c:v>
                </c:pt>
                <c:pt idx="1">
                  <c:v>326.8</c:v>
                </c:pt>
                <c:pt idx="2">
                  <c:v>253.4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Приобретение с/х техники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8.9800818955185161E-3"/>
                  <c:y val="-1.97044334975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386.1</c:v>
                </c:pt>
                <c:pt idx="1">
                  <c:v>281.2</c:v>
                </c:pt>
                <c:pt idx="2">
                  <c:v>373.9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1">
                <a:alpha val="54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470122843277803E-2"/>
                  <c:y val="-2.955665024630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60163791037032E-2"/>
                  <c:y val="-2.955665024630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119</c:v>
                </c:pt>
                <c:pt idx="1">
                  <c:v>299.10000000000002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228864"/>
        <c:axId val="162230656"/>
        <c:axId val="0"/>
      </c:bar3DChart>
      <c:catAx>
        <c:axId val="16222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2230656"/>
        <c:crosses val="autoZero"/>
        <c:auto val="1"/>
        <c:lblAlgn val="ctr"/>
        <c:lblOffset val="100"/>
        <c:noMultiLvlLbl val="0"/>
      </c:catAx>
      <c:valAx>
        <c:axId val="162230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622288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среднегодовая численность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10392</c:v>
                </c:pt>
                <c:pt idx="1">
                  <c:v>10078</c:v>
                </c:pt>
                <c:pt idx="2">
                  <c:v>9856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713664"/>
        <c:axId val="259715456"/>
        <c:axId val="259675008"/>
      </c:bar3DChart>
      <c:catAx>
        <c:axId val="2597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59715456"/>
        <c:crosses val="autoZero"/>
        <c:auto val="1"/>
        <c:lblAlgn val="ctr"/>
        <c:lblOffset val="100"/>
        <c:noMultiLvlLbl val="0"/>
      </c:catAx>
      <c:valAx>
        <c:axId val="259715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9713664"/>
        <c:crosses val="autoZero"/>
        <c:crossBetween val="between"/>
      </c:valAx>
      <c:serAx>
        <c:axId val="259675008"/>
        <c:scaling>
          <c:orientation val="minMax"/>
        </c:scaling>
        <c:delete val="1"/>
        <c:axPos val="b"/>
        <c:majorTickMark val="out"/>
        <c:minorTickMark val="none"/>
        <c:tickLblPos val="none"/>
        <c:crossAx val="259715456"/>
        <c:crosses val="autoZero"/>
      </c:serAx>
    </c:plotArea>
    <c:legend>
      <c:legendPos val="r"/>
      <c:layout>
        <c:manualLayout>
          <c:xMode val="edge"/>
          <c:yMode val="edge"/>
          <c:x val="0.74611468326284547"/>
          <c:y val="0.50945315321823292"/>
          <c:w val="0.24939382577177854"/>
          <c:h val="0.30525271497026185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</c:v>
                </c:pt>
                <c:pt idx="1">
                  <c:v>160</c:v>
                </c:pt>
                <c:pt idx="2">
                  <c:v>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307</c:v>
                </c:pt>
                <c:pt idx="1">
                  <c:v>345</c:v>
                </c:pt>
                <c:pt idx="2">
                  <c:v>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489984"/>
        <c:axId val="260491520"/>
        <c:axId val="259677696"/>
      </c:bar3DChart>
      <c:catAx>
        <c:axId val="26048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60491520"/>
        <c:crosses val="autoZero"/>
        <c:auto val="1"/>
        <c:lblAlgn val="ctr"/>
        <c:lblOffset val="100"/>
        <c:noMultiLvlLbl val="0"/>
      </c:catAx>
      <c:valAx>
        <c:axId val="2604915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60489984"/>
        <c:crosses val="autoZero"/>
        <c:crossBetween val="between"/>
      </c:valAx>
      <c:serAx>
        <c:axId val="259677696"/>
        <c:scaling>
          <c:orientation val="minMax"/>
        </c:scaling>
        <c:delete val="1"/>
        <c:axPos val="b"/>
        <c:majorTickMark val="out"/>
        <c:minorTickMark val="none"/>
        <c:tickLblPos val="none"/>
        <c:crossAx val="260491520"/>
        <c:crosses val="autoZero"/>
      </c:serAx>
    </c:plotArea>
    <c:legend>
      <c:legendPos val="r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Трудоспособное население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7.8895439004973231E-3"/>
                  <c:y val="-2.503911128899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79087800994639E-2"/>
                  <c:y val="-3.7558666933487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5159</c:v>
                </c:pt>
                <c:pt idx="1">
                  <c:v>5172</c:v>
                </c:pt>
                <c:pt idx="2">
                  <c:v>4973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Занятые в экономике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7790878009946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92491452735292E-2"/>
                  <c:y val="-5.73806338379609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40210955221927E-2"/>
                  <c:y val="-5.73806338379609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1900</c:v>
                </c:pt>
                <c:pt idx="1">
                  <c:v>1815</c:v>
                </c:pt>
                <c:pt idx="2">
                  <c:v>1776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635264"/>
        <c:axId val="297345408"/>
        <c:axId val="260459136"/>
      </c:bar3DChart>
      <c:catAx>
        <c:axId val="26063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7345408"/>
        <c:crosses val="autoZero"/>
        <c:auto val="1"/>
        <c:lblAlgn val="ctr"/>
        <c:lblOffset val="100"/>
        <c:noMultiLvlLbl val="0"/>
      </c:catAx>
      <c:valAx>
        <c:axId val="297345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60635264"/>
        <c:crosses val="autoZero"/>
        <c:crossBetween val="between"/>
      </c:valAx>
      <c:serAx>
        <c:axId val="260459136"/>
        <c:scaling>
          <c:orientation val="minMax"/>
        </c:scaling>
        <c:delete val="1"/>
        <c:axPos val="b"/>
        <c:majorTickMark val="out"/>
        <c:minorTickMark val="none"/>
        <c:tickLblPos val="none"/>
        <c:crossAx val="297345408"/>
        <c:crosses val="autoZero"/>
      </c:serAx>
    </c:plotArea>
    <c:legend>
      <c:legendPos val="r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Объем </a:t>
            </a:r>
            <a:r>
              <a:rPr lang="ru-RU" dirty="0"/>
              <a:t>с/х продукции, </a:t>
            </a:r>
            <a:r>
              <a:rPr lang="ru-RU" dirty="0" smtClean="0"/>
              <a:t>млн.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0914516454673937"/>
          <c:y val="1.8476019363450218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с/х продукции, тыс.руб.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4968359458979523E-3"/>
                  <c:y val="3.222918531781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3514.4</c:v>
                </c:pt>
                <c:pt idx="1">
                  <c:v>4084.2</c:v>
                </c:pt>
                <c:pt idx="2">
                  <c:v>4823.8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59916928"/>
        <c:axId val="259918464"/>
        <c:axId val="260585664"/>
      </c:bar3DChart>
      <c:catAx>
        <c:axId val="25991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59918464"/>
        <c:crosses val="autoZero"/>
        <c:auto val="1"/>
        <c:lblAlgn val="ctr"/>
        <c:lblOffset val="100"/>
        <c:noMultiLvlLbl val="0"/>
      </c:catAx>
      <c:valAx>
        <c:axId val="2599184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9916928"/>
        <c:crosses val="autoZero"/>
        <c:crossBetween val="between"/>
      </c:valAx>
      <c:serAx>
        <c:axId val="260585664"/>
        <c:scaling>
          <c:orientation val="minMax"/>
        </c:scaling>
        <c:delete val="1"/>
        <c:axPos val="b"/>
        <c:majorTickMark val="out"/>
        <c:minorTickMark val="none"/>
        <c:tickLblPos val="none"/>
        <c:crossAx val="2599184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0462519936204142E-2"/>
          <c:y val="1.847601936345021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торговли, млн.руб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645.4</c:v>
                </c:pt>
                <c:pt idx="1">
                  <c:v>722.1</c:v>
                </c:pt>
                <c:pt idx="2">
                  <c:v>792.1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59969408"/>
        <c:axId val="259970944"/>
        <c:axId val="260587008"/>
      </c:bar3DChart>
      <c:catAx>
        <c:axId val="25996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59970944"/>
        <c:crosses val="autoZero"/>
        <c:auto val="1"/>
        <c:lblAlgn val="ctr"/>
        <c:lblOffset val="100"/>
        <c:noMultiLvlLbl val="0"/>
      </c:catAx>
      <c:valAx>
        <c:axId val="2599709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9969408"/>
        <c:crosses val="autoZero"/>
        <c:crossBetween val="between"/>
      </c:valAx>
      <c:serAx>
        <c:axId val="260587008"/>
        <c:scaling>
          <c:orientation val="minMax"/>
        </c:scaling>
        <c:delete val="1"/>
        <c:axPos val="b"/>
        <c:majorTickMark val="out"/>
        <c:minorTickMark val="none"/>
        <c:tickLblPos val="none"/>
        <c:crossAx val="2599709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Объем отгруженной продукции, млн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1372405088708174"/>
          <c:y val="1.6360125436216351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072859744990877E-2"/>
          <c:y val="9.0089757402097959E-2"/>
          <c:w val="0.91858525880986186"/>
          <c:h val="0.848005202605768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отгруженной продукции, млн.руб.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726687572702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429872495446275E-3"/>
                  <c:y val="-2.4540188154324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5943.4</c:v>
                </c:pt>
                <c:pt idx="1">
                  <c:v>6019.3</c:v>
                </c:pt>
                <c:pt idx="2">
                  <c:v>6981.1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97998208"/>
        <c:axId val="297999744"/>
        <c:axId val="260020864"/>
      </c:bar3DChart>
      <c:catAx>
        <c:axId val="2979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7999744"/>
        <c:crosses val="autoZero"/>
        <c:auto val="1"/>
        <c:lblAlgn val="ctr"/>
        <c:lblOffset val="100"/>
        <c:noMultiLvlLbl val="0"/>
      </c:catAx>
      <c:valAx>
        <c:axId val="297999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97998208"/>
        <c:crosses val="autoZero"/>
        <c:crossBetween val="between"/>
      </c:valAx>
      <c:serAx>
        <c:axId val="260020864"/>
        <c:scaling>
          <c:orientation val="minMax"/>
        </c:scaling>
        <c:delete val="1"/>
        <c:axPos val="b"/>
        <c:majorTickMark val="out"/>
        <c:minorTickMark val="none"/>
        <c:tickLblPos val="none"/>
        <c:crossAx val="29799974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123934235018083"/>
          <c:y val="1.9086817106855052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инвестиций, млн.руб.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510</c:v>
                </c:pt>
                <c:pt idx="1">
                  <c:v>907.1</c:v>
                </c:pt>
                <c:pt idx="2">
                  <c:v>627.29999999999995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98046592"/>
        <c:axId val="298048128"/>
        <c:axId val="260586112"/>
      </c:bar3DChart>
      <c:catAx>
        <c:axId val="2980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8048128"/>
        <c:crosses val="autoZero"/>
        <c:auto val="1"/>
        <c:lblAlgn val="ctr"/>
        <c:lblOffset val="100"/>
        <c:noMultiLvlLbl val="0"/>
      </c:catAx>
      <c:valAx>
        <c:axId val="2980481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98046592"/>
        <c:crosses val="autoZero"/>
        <c:crossBetween val="between"/>
      </c:valAx>
      <c:serAx>
        <c:axId val="260586112"/>
        <c:scaling>
          <c:orientation val="minMax"/>
        </c:scaling>
        <c:delete val="1"/>
        <c:axPos val="b"/>
        <c:majorTickMark val="out"/>
        <c:minorTickMark val="none"/>
        <c:tickLblPos val="none"/>
        <c:crossAx val="29804812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469503728263974"/>
          <c:y val="0.1564368241541148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промышленного производства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8833605644225069E-2"/>
                  <c:y val="2.802854939487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89.2</c:v>
                </c:pt>
                <c:pt idx="1">
                  <c:v>97.8</c:v>
                </c:pt>
                <c:pt idx="2">
                  <c:v>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98062208"/>
        <c:axId val="298063744"/>
        <c:axId val="297419648"/>
      </c:bar3DChart>
      <c:catAx>
        <c:axId val="29806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8063744"/>
        <c:crosses val="autoZero"/>
        <c:auto val="1"/>
        <c:lblAlgn val="ctr"/>
        <c:lblOffset val="100"/>
        <c:noMultiLvlLbl val="0"/>
      </c:catAx>
      <c:valAx>
        <c:axId val="298063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98062208"/>
        <c:crosses val="autoZero"/>
        <c:crossBetween val="between"/>
      </c:valAx>
      <c:serAx>
        <c:axId val="297419648"/>
        <c:scaling>
          <c:orientation val="minMax"/>
        </c:scaling>
        <c:delete val="1"/>
        <c:axPos val="b"/>
        <c:majorTickMark val="out"/>
        <c:minorTickMark val="none"/>
        <c:tickLblPos val="none"/>
        <c:crossAx val="2980637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0.75739</cdr:x>
      <cdr:y>0</cdr:y>
    </cdr:from>
    <cdr:to>
      <cdr:x>1</cdr:x>
      <cdr:y>0.47425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04057" y="0"/>
          <a:ext cx="1058393" cy="98474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D4981-2E0D-4907-86EC-9674C066D753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9520A-5C98-4D91-8C0E-CB86792626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23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68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67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3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24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336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336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4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96AA19-CC0F-4901-9741-2CCDB7F0A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10BA0F4-23D5-4B11-86CE-9AEDD2CBE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FEB4EFC-E7A5-44CA-B5C1-06E65EE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7793E1-AAD7-488B-A7E4-591DF140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735B7D-B7A0-4A09-A82B-94071B57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1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81098A-4A26-4D2A-BE4B-D7981BE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E5432D5-2D88-4528-8D6C-1D04BB84A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952ADA4-3484-40A7-978F-054C62B7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F31544-ECCF-4C20-BE34-7E65655E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F72BAD3-8D5D-4642-B99F-B7EE2520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AF54E02-82C4-4A9B-8445-D7907AA4E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41FEC3F-01B0-443F-969E-E4796674E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81E2C22-90C8-49DB-96DF-8BC0DC0E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F68C403-57DB-4488-A366-1CC92FC6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858F094-3495-4042-94A4-43B6BD33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B26FA7-3094-4FFB-8BDD-8C127F9F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E065EA-7D04-496D-B6E4-62784622C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15AB3C-541A-41D6-AD41-5EFFBD49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B9FF0A6-CEAD-46BA-8C23-DABE6F14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E6E8EDF-0330-4CBB-92C8-0F1AFF5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4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23DF-ED93-4D31-8784-81B45A61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BE7ADFE-4CC2-4A25-9387-B1AED396C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1A9A03-D57B-46C5-ACAD-699B1AFA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56C748-7352-48C6-AA22-E59C2476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ED9E6E-0533-4FCF-9E67-81200C70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9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546BE2-F9E4-4B24-BE47-B9520704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783776E-C5B6-4FE8-83ED-FFEA414B5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2406D46-9C29-4F83-862B-A3664D43E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D114D2-88E3-445E-A8D1-A0826CE4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D4A593-1DC1-43A5-A190-89830533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FAC23B-DD6E-4914-BF0B-FCDEE54D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4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D34CE3E-524D-4508-A4D4-D888682F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DF8960F-56C3-47B7-B8C2-D992154DB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63AD684-CB83-40B4-A325-28F0AEBCE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DF185C8-A143-4A0C-B789-412006AA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366B679-2900-47E7-930E-3EB0EEC02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976F7D9-378F-4D2D-99C7-57C75FE9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7B14039-DC14-4A9F-A94B-2C413364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47EAB69-61F8-40DE-BD07-4FD4A160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8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A86561-7F62-47FD-B456-40A8EA12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54034E9-5CCF-46A5-9ED8-54148FA1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9160DF9-ED97-42D3-B9C1-D5671BB5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DE04794-0FE6-45B1-9DA3-C748FD1F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0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C5809F3-315B-4C7B-B842-9D10260C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5070E62-0E7C-4A82-A412-09F94089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F4EA4DF-56D1-4EC2-BAE7-33E95BB2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04499D-FBF2-4754-902B-4B3B4623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C9FAB7C-63E9-4F80-9B8C-16CD5C94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A9E1929-3755-4DDD-882B-A0C6BDD1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D2B7A9D-CF85-4EA4-956B-29BAF4C0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785100-DFD3-4242-81EF-02708C2D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401794A-9CAC-4C4D-953B-49694F8A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9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67780E-AB80-4F2E-8DD9-612B102D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CE04CCD-71AF-4834-9488-C6AD9B45E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D727DCA-9355-4CB2-BC21-0D47F946D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0C41AF5-FE73-44F3-9382-9FFFB016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8CC4655-3D46-4B67-BF20-986839AC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377F8AB-9A09-4BB9-BE66-B60145B7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5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F2F0037-D67E-407F-8A80-6B6A75DF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2E8D78E-0A1B-42D0-ACA9-408A5E92A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CC95F1E-EA9B-47D7-93B7-2130EF08C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9DEA-1798-494B-A5ED-ABFA0EF5D660}" type="datetimeFigureOut">
              <a:rPr lang="zh-CN" altLang="en-US" smtClean="0"/>
              <a:pPr/>
              <a:t>2025/8/4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B8E3F36-3453-48FB-932D-76D988B27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2E13001-E03B-409D-A2EA-945E84081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53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aokrso@mail.ru" TargetMode="External"/><Relationship Id="rId12" Type="http://schemas.openxmlformats.org/officeDocument/2006/relationships/image" Target="../media/image84.png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jpeg"/><Relationship Id="rId10" Type="http://schemas.openxmlformats.org/officeDocument/2006/relationships/image" Target="../media/image82.jpeg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81.png"/><Relationship Id="rId1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0B4E674-7EEE-4B34-9137-8A8559C91D0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785980" y="970242"/>
            <a:ext cx="3012075" cy="259661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>
            <a:extLst>
              <a:ext uri="{FF2B5EF4-FFF2-40B4-BE49-F238E27FC236}">
                <a16:creationId xmlns:a16="http://schemas.microsoft.com/office/drawing/2014/main" xmlns="" id="{FC107E09-7511-49A3-954C-9ADD04BB30F7}"/>
              </a:ext>
            </a:extLst>
          </p:cNvPr>
          <p:cNvSpPr/>
          <p:nvPr/>
        </p:nvSpPr>
        <p:spPr>
          <a:xfrm>
            <a:off x="-1884378" y="-543465"/>
            <a:ext cx="3209440" cy="2766758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xmlns="" id="{416A3EA9-6B14-420A-A7CB-253930A551D2}"/>
              </a:ext>
            </a:extLst>
          </p:cNvPr>
          <p:cNvSpPr/>
          <p:nvPr/>
        </p:nvSpPr>
        <p:spPr>
          <a:xfrm>
            <a:off x="3258972" y="2976101"/>
            <a:ext cx="1674460" cy="144350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xmlns="" id="{31BC41D4-957D-48E5-AED1-4E37CECFAAF6}"/>
              </a:ext>
            </a:extLst>
          </p:cNvPr>
          <p:cNvSpPr/>
          <p:nvPr/>
        </p:nvSpPr>
        <p:spPr>
          <a:xfrm>
            <a:off x="901530" y="-1667223"/>
            <a:ext cx="2868747" cy="2473057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8B1A7DB-08C2-48C8-94D2-E2238E890E4D}"/>
              </a:ext>
            </a:extLst>
          </p:cNvPr>
          <p:cNvGrpSpPr/>
          <p:nvPr/>
        </p:nvGrpSpPr>
        <p:grpSpPr>
          <a:xfrm>
            <a:off x="3914775" y="1221502"/>
            <a:ext cx="5257800" cy="1274636"/>
            <a:chOff x="3886200" y="970242"/>
            <a:chExt cx="5257800" cy="127463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A663785D-0A3C-4BAD-9BAC-BC0E8866D54A}"/>
                </a:ext>
              </a:extLst>
            </p:cNvPr>
            <p:cNvSpPr/>
            <p:nvPr/>
          </p:nvSpPr>
          <p:spPr>
            <a:xfrm>
              <a:off x="3886200" y="970242"/>
              <a:ext cx="5257800" cy="1274636"/>
            </a:xfrm>
            <a:custGeom>
              <a:avLst/>
              <a:gdLst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0 w 5257800"/>
                <a:gd name="connsiteY3" fmla="*/ 1274636 h 1274636"/>
                <a:gd name="connsiteX4" fmla="*/ 0 w 5257800"/>
                <a:gd name="connsiteY4" fmla="*/ 0 h 1274636"/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800100 w 5257800"/>
                <a:gd name="connsiteY3" fmla="*/ 1274636 h 1274636"/>
                <a:gd name="connsiteX4" fmla="*/ 0 w 5257800"/>
                <a:gd name="connsiteY4" fmla="*/ 0 h 1274636"/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657225 w 5257800"/>
                <a:gd name="connsiteY3" fmla="*/ 1255586 h 1274636"/>
                <a:gd name="connsiteX4" fmla="*/ 0 w 5257800"/>
                <a:gd name="connsiteY4" fmla="*/ 0 h 12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800" h="1274636">
                  <a:moveTo>
                    <a:pt x="0" y="0"/>
                  </a:moveTo>
                  <a:lnTo>
                    <a:pt x="5257800" y="0"/>
                  </a:lnTo>
                  <a:lnTo>
                    <a:pt x="5257800" y="1274636"/>
                  </a:lnTo>
                  <a:lnTo>
                    <a:pt x="657225" y="12555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0A90FF49-F8A6-4AC5-8FA3-D71FE5ADFD52}"/>
                </a:ext>
              </a:extLst>
            </p:cNvPr>
            <p:cNvSpPr txBox="1"/>
            <p:nvPr/>
          </p:nvSpPr>
          <p:spPr>
            <a:xfrm>
              <a:off x="4676775" y="1221502"/>
              <a:ext cx="43529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Инвестиционный профиль Духовницкого района Саратовской области 2025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D3CDFE2-7F09-4E16-8493-BA2AA0101A19}"/>
              </a:ext>
            </a:extLst>
          </p:cNvPr>
          <p:cNvSpPr/>
          <p:nvPr/>
        </p:nvSpPr>
        <p:spPr>
          <a:xfrm>
            <a:off x="5029200" y="3286124"/>
            <a:ext cx="41148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В рамках мероприятия «Разработка планов инвестиционного развития муниципальных районов Саратовской области»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7BB42B42-50E7-427C-BF59-75BD0906618B}"/>
              </a:ext>
            </a:extLst>
          </p:cNvPr>
          <p:cNvGrpSpPr/>
          <p:nvPr/>
        </p:nvGrpSpPr>
        <p:grpSpPr>
          <a:xfrm>
            <a:off x="926296" y="3697851"/>
            <a:ext cx="2780975" cy="2397392"/>
            <a:chOff x="926296" y="3697851"/>
            <a:chExt cx="2780975" cy="2397392"/>
          </a:xfrm>
        </p:grpSpPr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xmlns="" id="{81969039-EDEF-46C0-A80F-1FB06D5410D8}"/>
                </a:ext>
              </a:extLst>
            </p:cNvPr>
            <p:cNvSpPr/>
            <p:nvPr/>
          </p:nvSpPr>
          <p:spPr>
            <a:xfrm>
              <a:off x="926296" y="3697851"/>
              <a:ext cx="2780975" cy="2397392"/>
            </a:xfrm>
            <a:prstGeom prst="hexagon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24B25457-2252-49A0-AEBF-57305F08EF85}"/>
                </a:ext>
              </a:extLst>
            </p:cNvPr>
            <p:cNvSpPr/>
            <p:nvPr/>
          </p:nvSpPr>
          <p:spPr>
            <a:xfrm>
              <a:off x="1635543" y="4029148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7" name="六边形 6">
            <a:extLst>
              <a:ext uri="{FF2B5EF4-FFF2-40B4-BE49-F238E27FC236}">
                <a16:creationId xmlns:a16="http://schemas.microsoft.com/office/drawing/2014/main" xmlns="" id="{968C45B3-5BAB-4BE6-AB7D-C6C525BDE534}"/>
              </a:ext>
            </a:extLst>
          </p:cNvPr>
          <p:cNvSpPr/>
          <p:nvPr/>
        </p:nvSpPr>
        <p:spPr>
          <a:xfrm>
            <a:off x="-1722288" y="2418042"/>
            <a:ext cx="3012075" cy="2596616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0"/>
            <a:ext cx="59658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本框 13">
            <a:extLst>
              <a:ext uri="{FF2B5EF4-FFF2-40B4-BE49-F238E27FC236}">
                <a16:creationId xmlns:a16="http://schemas.microsoft.com/office/drawing/2014/main" xmlns="" id="{0A90FF49-F8A6-4AC5-8FA3-D71FE5ADFD52}"/>
              </a:ext>
            </a:extLst>
          </p:cNvPr>
          <p:cNvSpPr txBox="1"/>
          <p:nvPr/>
        </p:nvSpPr>
        <p:spPr>
          <a:xfrm>
            <a:off x="3419475" y="4691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Повышение инвестиционной привлекательности района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C:\Users\специалист\Desktop\ИНВЕСТИЦИИ\проект\8V3B9Op19u-lhXW0fCp2sb7C9D2PDq1oJFmSks3RD4ZLBcxAVTZ3jR9ry1F7MqcFATO1-BGLTNbW95GU1uoox2V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87199" y="-4743448"/>
            <a:ext cx="2649172" cy="13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29600" y="8217"/>
            <a:ext cx="914400" cy="91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94218"/>
            <a:ext cx="62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Социальная инфраструктура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65C7E2D-7920-4CBA-B282-D882C16A1FC8}"/>
              </a:ext>
            </a:extLst>
          </p:cNvPr>
          <p:cNvGrpSpPr/>
          <p:nvPr/>
        </p:nvGrpSpPr>
        <p:grpSpPr>
          <a:xfrm>
            <a:off x="-1" y="1771650"/>
            <a:ext cx="9144000" cy="3240515"/>
            <a:chOff x="478304" y="850338"/>
            <a:chExt cx="6775593" cy="497089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6EF360C9-4527-4E63-91AF-A94AFCFD8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697" y="5296229"/>
              <a:ext cx="481676" cy="98304"/>
              <a:chOff x="-183148" y="29480"/>
              <a:chExt cx="492223" cy="100893"/>
            </a:xfrm>
            <a:noFill/>
          </p:grpSpPr>
          <p:sp>
            <p:nvSpPr>
              <p:cNvPr id="46" name="is1ide-同心圆 4">
                <a:extLst>
                  <a:ext uri="{FF2B5EF4-FFF2-40B4-BE49-F238E27FC236}">
                    <a16:creationId xmlns:a16="http://schemas.microsoft.com/office/drawing/2014/main" xmlns="" id="{D664EC27-12B1-4363-BE3C-9F1367484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3148" y="29480"/>
                <a:ext cx="438150" cy="100893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s1ide-Oval 59">
                <a:extLst>
                  <a:ext uri="{FF2B5EF4-FFF2-40B4-BE49-F238E27FC236}">
                    <a16:creationId xmlns:a16="http://schemas.microsoft.com/office/drawing/2014/main" xmlns="" id="{AE867DBF-0ECF-4881-94DC-D3D562EA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5E414731-60F5-4476-8B4B-A1CACFA0C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5394" y="5068139"/>
              <a:ext cx="428762" cy="272587"/>
              <a:chOff x="0" y="-165466"/>
              <a:chExt cx="438150" cy="279766"/>
            </a:xfrm>
            <a:noFill/>
          </p:grpSpPr>
          <p:sp>
            <p:nvSpPr>
              <p:cNvPr id="44" name="is1ide-同心圆 60">
                <a:extLst>
                  <a:ext uri="{FF2B5EF4-FFF2-40B4-BE49-F238E27FC236}">
                    <a16:creationId xmlns:a16="http://schemas.microsoft.com/office/drawing/2014/main" xmlns="" id="{27982694-A0C4-45D7-99D0-66BF97EEA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65466"/>
                <a:ext cx="438150" cy="27976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s1ide-Oval 57">
                <a:extLst>
                  <a:ext uri="{FF2B5EF4-FFF2-40B4-BE49-F238E27FC236}">
                    <a16:creationId xmlns:a16="http://schemas.microsoft.com/office/drawing/2014/main" xmlns="" id="{262F936B-C228-450B-A318-0E25D7649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BD50DA91-8B19-466C-B491-9862D504C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5141" y="5480961"/>
              <a:ext cx="500227" cy="129930"/>
              <a:chOff x="0" y="0"/>
              <a:chExt cx="438150" cy="114300"/>
            </a:xfrm>
            <a:noFill/>
          </p:grpSpPr>
          <p:sp>
            <p:nvSpPr>
              <p:cNvPr id="42" name="is1ide-同心圆 64">
                <a:extLst>
                  <a:ext uri="{FF2B5EF4-FFF2-40B4-BE49-F238E27FC236}">
                    <a16:creationId xmlns:a16="http://schemas.microsoft.com/office/drawing/2014/main" xmlns="" id="{300B2560-A13E-4F65-A295-48EAA3AFC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s1ide-Oval 55">
                <a:extLst>
                  <a:ext uri="{FF2B5EF4-FFF2-40B4-BE49-F238E27FC236}">
                    <a16:creationId xmlns:a16="http://schemas.microsoft.com/office/drawing/2014/main" xmlns="" id="{F08606C2-DCBC-4575-ABB4-F7595658C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A3F2CF42-6EB1-4E6E-82B8-1FBD5235D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0941" y="5299477"/>
              <a:ext cx="428762" cy="111367"/>
              <a:chOff x="0" y="0"/>
              <a:chExt cx="438150" cy="114300"/>
            </a:xfrm>
            <a:noFill/>
          </p:grpSpPr>
          <p:sp>
            <p:nvSpPr>
              <p:cNvPr id="40" name="is1ide-同心圆 68">
                <a:extLst>
                  <a:ext uri="{FF2B5EF4-FFF2-40B4-BE49-F238E27FC236}">
                    <a16:creationId xmlns:a16="http://schemas.microsoft.com/office/drawing/2014/main" xmlns="" id="{3A928119-FC5B-4CA3-A853-71CCE639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1ide-Oval 53">
                <a:extLst>
                  <a:ext uri="{FF2B5EF4-FFF2-40B4-BE49-F238E27FC236}">
                    <a16:creationId xmlns:a16="http://schemas.microsoft.com/office/drawing/2014/main" xmlns="" id="{000EA7CD-5DEE-4B0B-A493-8E1910859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28D54082-12FC-4C7F-A7F8-9B4AD730F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273" y="5653155"/>
              <a:ext cx="647097" cy="168078"/>
              <a:chOff x="0" y="0"/>
              <a:chExt cx="438150" cy="114300"/>
            </a:xfrm>
            <a:noFill/>
          </p:grpSpPr>
          <p:sp>
            <p:nvSpPr>
              <p:cNvPr id="38" name="is1ide-同心圆 75">
                <a:extLst>
                  <a:ext uri="{FF2B5EF4-FFF2-40B4-BE49-F238E27FC236}">
                    <a16:creationId xmlns:a16="http://schemas.microsoft.com/office/drawing/2014/main" xmlns="" id="{625E218F-25F3-4D7D-9841-805BEF461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s1ide-Oval 51">
                <a:extLst>
                  <a:ext uri="{FF2B5EF4-FFF2-40B4-BE49-F238E27FC236}">
                    <a16:creationId xmlns:a16="http://schemas.microsoft.com/office/drawing/2014/main" xmlns="" id="{00CC71A6-BE95-4044-8D82-21E735795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3E8E77D4-466B-42B2-B135-67D3F91DC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5293" y="4956773"/>
              <a:ext cx="428762" cy="111367"/>
              <a:chOff x="0" y="0"/>
              <a:chExt cx="438150" cy="114300"/>
            </a:xfrm>
            <a:noFill/>
          </p:grpSpPr>
          <p:sp>
            <p:nvSpPr>
              <p:cNvPr id="36" name="is1ide-同心圆 79">
                <a:extLst>
                  <a:ext uri="{FF2B5EF4-FFF2-40B4-BE49-F238E27FC236}">
                    <a16:creationId xmlns:a16="http://schemas.microsoft.com/office/drawing/2014/main" xmlns="" id="{C7679805-C816-4A4E-AFF5-8E177754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s1ide-Oval 49">
                <a:extLst>
                  <a:ext uri="{FF2B5EF4-FFF2-40B4-BE49-F238E27FC236}">
                    <a16:creationId xmlns:a16="http://schemas.microsoft.com/office/drawing/2014/main" xmlns="" id="{92A6E011-47B4-4BC1-B3F2-796DB5A39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783DBDE2-D725-409D-9E7D-01B96F3BA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0873" y="5169201"/>
              <a:ext cx="428762" cy="111367"/>
              <a:chOff x="0" y="0"/>
              <a:chExt cx="438150" cy="114300"/>
            </a:xfrm>
            <a:noFill/>
          </p:grpSpPr>
          <p:sp>
            <p:nvSpPr>
              <p:cNvPr id="34" name="is1ide-同心圆 82">
                <a:extLst>
                  <a:ext uri="{FF2B5EF4-FFF2-40B4-BE49-F238E27FC236}">
                    <a16:creationId xmlns:a16="http://schemas.microsoft.com/office/drawing/2014/main" xmlns="" id="{C67CD040-1DA2-4C2D-8201-CD18A1914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s1ide-Oval 47">
                <a:extLst>
                  <a:ext uri="{FF2B5EF4-FFF2-40B4-BE49-F238E27FC236}">
                    <a16:creationId xmlns:a16="http://schemas.microsoft.com/office/drawing/2014/main" xmlns="" id="{9D142EDF-805E-4BC4-892E-7D92A1FE1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2" name="is1ide-Straight Connector 24">
              <a:extLst>
                <a:ext uri="{FF2B5EF4-FFF2-40B4-BE49-F238E27FC236}">
                  <a16:creationId xmlns:a16="http://schemas.microsoft.com/office/drawing/2014/main" xmlns="" id="{25A9EB27-5F64-4378-870E-C4EBA1387A1D}"/>
                </a:ext>
              </a:extLst>
            </p:cNvPr>
            <p:cNvCxnSpPr>
              <a:cxnSpLocks noChangeShapeType="1"/>
              <a:stCxn id="46" idx="6"/>
              <a:endCxn id="44" idx="2"/>
            </p:cNvCxnSpPr>
            <p:nvPr/>
          </p:nvCxnSpPr>
          <p:spPr bwMode="auto">
            <a:xfrm flipV="1">
              <a:off x="1328458" y="5204434"/>
              <a:ext cx="896936" cy="140947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13" name="is1ide-Straight Connector 25">
              <a:extLst>
                <a:ext uri="{FF2B5EF4-FFF2-40B4-BE49-F238E27FC236}">
                  <a16:creationId xmlns:a16="http://schemas.microsoft.com/office/drawing/2014/main" xmlns="" id="{7E5DBFB8-8ED6-45ED-8071-E2BB4BCA7612}"/>
                </a:ext>
              </a:extLst>
            </p:cNvPr>
            <p:cNvCxnSpPr>
              <a:cxnSpLocks noChangeShapeType="1"/>
              <a:stCxn id="44" idx="5"/>
              <a:endCxn id="42" idx="1"/>
            </p:cNvCxnSpPr>
            <p:nvPr/>
          </p:nvCxnSpPr>
          <p:spPr bwMode="auto">
            <a:xfrm>
              <a:off x="2591370" y="5300811"/>
              <a:ext cx="397022" cy="199175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sp>
          <p:nvSpPr>
            <p:cNvPr id="14" name="is1ide-Straight Connector 26">
              <a:extLst>
                <a:ext uri="{FF2B5EF4-FFF2-40B4-BE49-F238E27FC236}">
                  <a16:creationId xmlns:a16="http://schemas.microsoft.com/office/drawing/2014/main" xmlns="" id="{368BDE0E-E287-43B4-9F1B-98413DDD45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39243" y="5394533"/>
              <a:ext cx="544487" cy="105454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1ide-Straight Connector 27">
              <a:extLst>
                <a:ext uri="{FF2B5EF4-FFF2-40B4-BE49-F238E27FC236}">
                  <a16:creationId xmlns:a16="http://schemas.microsoft.com/office/drawing/2014/main" xmlns="" id="{89C4AA57-B6B4-4B5B-81D1-968DDDE6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911" y="5394533"/>
              <a:ext cx="624906" cy="29920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is1ide-Straight Connector 28">
              <a:extLst>
                <a:ext uri="{FF2B5EF4-FFF2-40B4-BE49-F238E27FC236}">
                  <a16:creationId xmlns:a16="http://schemas.microsoft.com/office/drawing/2014/main" xmlns="" id="{DE1749C6-9EC0-4A2D-9CE2-E7BF346FE8AB}"/>
                </a:ext>
              </a:extLst>
            </p:cNvPr>
            <p:cNvCxnSpPr>
              <a:cxnSpLocks noChangeShapeType="1"/>
              <a:stCxn id="38" idx="7"/>
              <a:endCxn id="34" idx="3"/>
            </p:cNvCxnSpPr>
            <p:nvPr/>
          </p:nvCxnSpPr>
          <p:spPr bwMode="auto">
            <a:xfrm flipV="1">
              <a:off x="5160605" y="5264258"/>
              <a:ext cx="1173059" cy="413508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17" name="is1ide-Straight Connector 29">
              <a:extLst>
                <a:ext uri="{FF2B5EF4-FFF2-40B4-BE49-F238E27FC236}">
                  <a16:creationId xmlns:a16="http://schemas.microsoft.com/office/drawing/2014/main" xmlns="" id="{D8B5B502-A4A0-4C3B-AB7A-ABC17948D8A5}"/>
                </a:ext>
              </a:extLst>
            </p:cNvPr>
            <p:cNvCxnSpPr>
              <a:cxnSpLocks noChangeShapeType="1"/>
              <a:stCxn id="34" idx="1"/>
              <a:endCxn id="36" idx="5"/>
            </p:cNvCxnSpPr>
            <p:nvPr/>
          </p:nvCxnSpPr>
          <p:spPr bwMode="auto">
            <a:xfrm flipH="1" flipV="1">
              <a:off x="5821263" y="5051831"/>
              <a:ext cx="512400" cy="133679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18" name="is1ide-Straight Connector 30">
              <a:extLst>
                <a:ext uri="{FF2B5EF4-FFF2-40B4-BE49-F238E27FC236}">
                  <a16:creationId xmlns:a16="http://schemas.microsoft.com/office/drawing/2014/main" xmlns="" id="{7EA915AD-B983-4B96-BE14-3BB4C79A5354}"/>
                </a:ext>
              </a:extLst>
            </p:cNvPr>
            <p:cNvCxnSpPr>
              <a:cxnSpLocks noChangeShapeType="1"/>
              <a:stCxn id="40" idx="6"/>
              <a:endCxn id="34" idx="2"/>
            </p:cNvCxnSpPr>
            <p:nvPr/>
          </p:nvCxnSpPr>
          <p:spPr bwMode="auto">
            <a:xfrm flipV="1">
              <a:off x="4249702" y="5224885"/>
              <a:ext cx="2021169" cy="130275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sp>
          <p:nvSpPr>
            <p:cNvPr id="19" name="is1ide-Straight Connector 31">
              <a:extLst>
                <a:ext uri="{FF2B5EF4-FFF2-40B4-BE49-F238E27FC236}">
                  <a16:creationId xmlns:a16="http://schemas.microsoft.com/office/drawing/2014/main" xmlns="" id="{0863B5ED-9DED-4B5E-96E0-0E23284E36D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38037" y="5062753"/>
              <a:ext cx="586262" cy="60132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s1ide-Straight Connector 32">
              <a:extLst>
                <a:ext uri="{FF2B5EF4-FFF2-40B4-BE49-F238E27FC236}">
                  <a16:creationId xmlns:a16="http://schemas.microsoft.com/office/drawing/2014/main" xmlns="" id="{77901B9B-43DE-4CED-BCA9-23C018F0521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51704" y="4112711"/>
              <a:ext cx="1" cy="1156476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1ide-Oval 33">
              <a:extLst>
                <a:ext uri="{FF2B5EF4-FFF2-40B4-BE49-F238E27FC236}">
                  <a16:creationId xmlns:a16="http://schemas.microsoft.com/office/drawing/2014/main" xmlns="" id="{1ACE53E5-7DE0-40EE-909F-C65D19E5A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064" y="1297970"/>
              <a:ext cx="1524391" cy="2882487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2" name="is1ide-Straight Connector 34">
              <a:extLst>
                <a:ext uri="{FF2B5EF4-FFF2-40B4-BE49-F238E27FC236}">
                  <a16:creationId xmlns:a16="http://schemas.microsoft.com/office/drawing/2014/main" xmlns="" id="{DA41CDC9-4A01-4B58-9629-5CBEF74056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14077" y="4148189"/>
              <a:ext cx="1" cy="1157462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1ide-Oval 35">
              <a:extLst>
                <a:ext uri="{FF2B5EF4-FFF2-40B4-BE49-F238E27FC236}">
                  <a16:creationId xmlns:a16="http://schemas.microsoft.com/office/drawing/2014/main" xmlns="" id="{1B633343-CB55-4DD0-A428-D356A2995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04" y="2019954"/>
              <a:ext cx="1489219" cy="270696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38100" cap="flat" cmpd="sng">
              <a:solidFill>
                <a:schemeClr val="accent1"/>
              </a:solidFill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4" name="is1ide-Straight Connector 36">
              <a:extLst>
                <a:ext uri="{FF2B5EF4-FFF2-40B4-BE49-F238E27FC236}">
                  <a16:creationId xmlns:a16="http://schemas.microsoft.com/office/drawing/2014/main" xmlns="" id="{805EF87A-CCFF-4B01-A348-E807951FB1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32018" y="3611192"/>
              <a:ext cx="1" cy="1718297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s1ide-Oval 37">
              <a:extLst>
                <a:ext uri="{FF2B5EF4-FFF2-40B4-BE49-F238E27FC236}">
                  <a16:creationId xmlns:a16="http://schemas.microsoft.com/office/drawing/2014/main" xmlns="" id="{2CEE7B8F-8F9A-4D56-B5FE-ABB6781D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097" y="2019954"/>
              <a:ext cx="1755725" cy="318448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6" name="is1ide-Straight Connector 38">
              <a:extLst>
                <a:ext uri="{FF2B5EF4-FFF2-40B4-BE49-F238E27FC236}">
                  <a16:creationId xmlns:a16="http://schemas.microsoft.com/office/drawing/2014/main" xmlns="" id="{C452D352-3350-4414-B555-84D60DF5F9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85625" y="3361815"/>
              <a:ext cx="1" cy="185789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s1ide-Oval 39">
              <a:extLst>
                <a:ext uri="{FF2B5EF4-FFF2-40B4-BE49-F238E27FC236}">
                  <a16:creationId xmlns:a16="http://schemas.microsoft.com/office/drawing/2014/main" xmlns="" id="{B9182599-1E32-409A-A36E-BB574ECE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054" y="1741620"/>
              <a:ext cx="1369843" cy="2791231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8" name="is1ide-Straight Connector 40">
              <a:extLst>
                <a:ext uri="{FF2B5EF4-FFF2-40B4-BE49-F238E27FC236}">
                  <a16:creationId xmlns:a16="http://schemas.microsoft.com/office/drawing/2014/main" xmlns="" id="{966C90CD-DB99-40F9-9892-45118A0C41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21309" y="2898318"/>
              <a:ext cx="1" cy="2839391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s1ide-Oval 41">
              <a:extLst>
                <a:ext uri="{FF2B5EF4-FFF2-40B4-BE49-F238E27FC236}">
                  <a16:creationId xmlns:a16="http://schemas.microsoft.com/office/drawing/2014/main" xmlns="" id="{72154DDF-0276-4A98-91B9-730A9E29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814" y="850338"/>
              <a:ext cx="1311543" cy="2679158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30" name="is1ide-Straight Connector 42">
              <a:extLst>
                <a:ext uri="{FF2B5EF4-FFF2-40B4-BE49-F238E27FC236}">
                  <a16:creationId xmlns:a16="http://schemas.microsoft.com/office/drawing/2014/main" xmlns="" id="{2D33716A-CDAB-4C7B-9B8F-A9ABB72028D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165454" y="2726384"/>
              <a:ext cx="1" cy="280412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s1ide-Oval 43">
              <a:extLst>
                <a:ext uri="{FF2B5EF4-FFF2-40B4-BE49-F238E27FC236}">
                  <a16:creationId xmlns:a16="http://schemas.microsoft.com/office/drawing/2014/main" xmlns="" id="{7F4D9B9B-2798-41A2-BF29-5985C70C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187" y="2894360"/>
              <a:ext cx="1123180" cy="2219672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8100" cap="flat" cmpd="sng">
              <a:solidFill>
                <a:schemeClr val="accent1"/>
              </a:solidFill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32" name="is1ide-Straight Connector 44">
              <a:extLst>
                <a:ext uri="{FF2B5EF4-FFF2-40B4-BE49-F238E27FC236}">
                  <a16:creationId xmlns:a16="http://schemas.microsoft.com/office/drawing/2014/main" xmlns="" id="{9EDB0B3A-1AF8-4959-9CA4-926231FC082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65348" y="4059388"/>
              <a:ext cx="1" cy="946929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s1ide-Oval 45">
              <a:extLst>
                <a:ext uri="{FF2B5EF4-FFF2-40B4-BE49-F238E27FC236}">
                  <a16:creationId xmlns:a16="http://schemas.microsoft.com/office/drawing/2014/main" xmlns="" id="{6DB1677B-755B-416C-9E22-A6C5E08C2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372" y="2606772"/>
              <a:ext cx="1221291" cy="2349999"/>
            </a:xfrm>
            <a:prstGeom prst="ellipse">
              <a:avLst/>
            </a:prstGeom>
            <a:blipFill>
              <a:blip r:embed="rId9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01911"/>
              </p:ext>
            </p:extLst>
          </p:nvPr>
        </p:nvGraphicFramePr>
        <p:xfrm>
          <a:off x="0" y="401675"/>
          <a:ext cx="89154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58"/>
                <a:gridCol w="6396042"/>
              </a:tblGrid>
              <a:tr h="529327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учреждений дошкольного образования 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учреждения школьного образования  учащихся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</a:t>
                      </a:r>
                      <a:r>
                        <a:rPr lang="ru-RU" sz="1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филиалов)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музыкальная школа,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школа искусств. Количество учащихся – 959 чел.,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 – 358 чел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74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Здравоохранение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стационарных коек,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фельдшерско-акушерских пунктов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отделения восстановительного лечения,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поликлиника (300 посещений в смену).</a:t>
                      </a:r>
                    </a:p>
                  </a:txBody>
                  <a:tcPr/>
                </a:tc>
              </a:tr>
              <a:tr h="3774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Спорт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спортзалов, 1 ФОКОТ, 1 площадка ГТО,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плоских спортивных сооружений,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стрелковых тиров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ледовых площадок.</a:t>
                      </a:r>
                    </a:p>
                  </a:txBody>
                  <a:tcPr/>
                </a:tc>
              </a:tr>
              <a:tr h="3774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Культура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клубных учреждений, 12 библиотек, число музеев и постоянных  выставок (1/15), 1 кинотеатр,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памятника.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34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Ресурсная база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pSp>
        <p:nvGrpSpPr>
          <p:cNvPr id="3" name="16bd4f3d-d01c-46e8-9f20-361fa4b6204d">
            <a:extLst>
              <a:ext uri="{FF2B5EF4-FFF2-40B4-BE49-F238E27FC236}">
                <a16:creationId xmlns:a16="http://schemas.microsoft.com/office/drawing/2014/main" xmlns="" id="{6B5CA86F-53E2-4A18-B7E2-BD2694FDAAAC}"/>
              </a:ext>
            </a:extLst>
          </p:cNvPr>
          <p:cNvGrpSpPr>
            <a:grpSpLocks noChangeAspect="1"/>
          </p:cNvGrpSpPr>
          <p:nvPr/>
        </p:nvGrpSpPr>
        <p:grpSpPr>
          <a:xfrm>
            <a:off x="342317" y="2255140"/>
            <a:ext cx="3343858" cy="2723537"/>
            <a:chOff x="960183" y="2421749"/>
            <a:chExt cx="3619912" cy="3019865"/>
          </a:xfrm>
          <a:blipFill>
            <a:blip r:embed="rId3"/>
            <a:stretch>
              <a:fillRect/>
            </a:stretch>
          </a:blipFill>
        </p:grpSpPr>
        <p:sp>
          <p:nvSpPr>
            <p:cNvPr id="16" name="ïšḻïďê-TextBox 31">
              <a:extLst>
                <a:ext uri="{FF2B5EF4-FFF2-40B4-BE49-F238E27FC236}">
                  <a16:creationId xmlns:a16="http://schemas.microsoft.com/office/drawing/2014/main" xmlns="" id="{292024AF-BA29-41BD-81CE-2EE56EBB8D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5971" y="2421749"/>
              <a:ext cx="3119174" cy="59143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marL="228600" indent="-22860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ru-RU" altLang="zh-CN" sz="1200" dirty="0" smtClean="0"/>
                <a:t>хвойные породы – 2,4 тыс. га;</a:t>
              </a:r>
            </a:p>
            <a:p>
              <a:pPr marL="228600" indent="-22860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ru-RU" altLang="zh-CN" sz="1200" dirty="0" smtClean="0"/>
                <a:t>лиственные породы – 5,7 тыс. га</a:t>
              </a:r>
              <a:endParaRPr lang="zh-CN" altLang="en-US" sz="1200" dirty="0"/>
            </a:p>
          </p:txBody>
        </p:sp>
        <p:sp>
          <p:nvSpPr>
            <p:cNvPr id="11" name="ïšḻïďê-Rectangle 30">
              <a:extLst>
                <a:ext uri="{FF2B5EF4-FFF2-40B4-BE49-F238E27FC236}">
                  <a16:creationId xmlns:a16="http://schemas.microsoft.com/office/drawing/2014/main" xmlns="" id="{2F71DCDD-A5D5-4690-91A7-0902D65B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83" y="4670636"/>
              <a:ext cx="3619912" cy="7709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черноземы обыкновенные,</a:t>
              </a:r>
            </a:p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каштановые, </a:t>
              </a:r>
            </a:p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аллювиальные засоленные.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ïšḻïďê-Rectangle 30">
            <a:extLst>
              <a:ext uri="{FF2B5EF4-FFF2-40B4-BE49-F238E27FC236}">
                <a16:creationId xmlns:a16="http://schemas.microsoft.com/office/drawing/2014/main" xmlns="" id="{15292856-75CF-40A9-8E90-E4E1D87A9EA5}"/>
              </a:ext>
            </a:extLst>
          </p:cNvPr>
          <p:cNvSpPr>
            <a:spLocks/>
          </p:cNvSpPr>
          <p:nvPr/>
        </p:nvSpPr>
        <p:spPr bwMode="auto">
          <a:xfrm>
            <a:off x="342317" y="984748"/>
            <a:ext cx="3343857" cy="8879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континентальный с холодной малоснежной зимой и продолжительным жарким летом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317" y="3144638"/>
            <a:ext cx="3343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0"/>
              </a:spcBef>
              <a:buFont typeface="+mj-lt"/>
              <a:buAutoNum type="arabicPeriod"/>
            </a:pPr>
            <a:r>
              <a:rPr lang="ru-RU" altLang="zh-CN" sz="1200" dirty="0" smtClean="0"/>
              <a:t>нефтяные месторождения</a:t>
            </a:r>
          </a:p>
          <a:p>
            <a:pPr marL="228600" indent="-228600">
              <a:spcBef>
                <a:spcPct val="0"/>
              </a:spcBef>
              <a:buFont typeface="+mj-lt"/>
              <a:buAutoNum type="arabicPeriod"/>
            </a:pPr>
            <a:r>
              <a:rPr lang="ru-RU" altLang="zh-CN" sz="1200" dirty="0" smtClean="0"/>
              <a:t>песок (месторождения не изведаны)</a:t>
            </a:r>
          </a:p>
          <a:p>
            <a:pPr marL="228600" indent="-228600">
              <a:spcBef>
                <a:spcPct val="0"/>
              </a:spcBef>
              <a:buFont typeface="+mj-lt"/>
              <a:buAutoNum type="arabicPeriod"/>
            </a:pPr>
            <a:r>
              <a:rPr lang="ru-RU" altLang="zh-CN" sz="1200" dirty="0" smtClean="0"/>
              <a:t>глина (месторождения не изведаны</a:t>
            </a:r>
            <a:r>
              <a:rPr lang="ru-RU" altLang="zh-CN" sz="1200" u="sng" dirty="0" smtClean="0"/>
              <a:t>) </a:t>
            </a:r>
            <a:endParaRPr lang="zh-CN" altLang="en-US" sz="1200" u="sng" dirty="0"/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2315" y="584698"/>
            <a:ext cx="3343860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Климат</a:t>
            </a:r>
            <a:endParaRPr lang="zh-CN" altLang="en-US" sz="1400" b="1" dirty="0"/>
          </a:p>
        </p:txBody>
      </p:sp>
      <p:sp>
        <p:nvSpPr>
          <p:cNvPr id="20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2316" y="1769364"/>
            <a:ext cx="334385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Леса</a:t>
            </a:r>
            <a:endParaRPr lang="zh-CN" altLang="en-US" sz="1400" b="1" dirty="0"/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7661" y="2744588"/>
            <a:ext cx="3338514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Месторождение </a:t>
            </a:r>
            <a:endParaRPr lang="zh-CN" altLang="en-US" sz="1400" b="1" dirty="0"/>
          </a:p>
        </p:txBody>
      </p:sp>
      <p:sp>
        <p:nvSpPr>
          <p:cNvPr id="22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2315" y="3883302"/>
            <a:ext cx="334385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Почвы</a:t>
            </a:r>
            <a:endParaRPr lang="zh-CN" altLang="en-US" sz="1400" b="1" dirty="0"/>
          </a:p>
        </p:txBody>
      </p:sp>
      <p:sp>
        <p:nvSpPr>
          <p:cNvPr id="23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914775" y="582555"/>
            <a:ext cx="505777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Водные ресурсы</a:t>
            </a:r>
            <a:endParaRPr lang="zh-CN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14775" y="2944613"/>
            <a:ext cx="5057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Территория Духовницкого района расположена в типично – степной зоне левобережья.</a:t>
            </a:r>
          </a:p>
          <a:p>
            <a:pPr algn="just"/>
            <a:r>
              <a:rPr lang="ru-RU" sz="1200" dirty="0" smtClean="0"/>
              <a:t>Вся западная граница района омывается водами Саратовского водохранилища, протяженность – 49,5 км.</a:t>
            </a:r>
          </a:p>
          <a:p>
            <a:pPr algn="just"/>
            <a:r>
              <a:rPr lang="ru-RU" sz="1200" dirty="0" smtClean="0"/>
              <a:t>На территории района имеется 6 рек, 10 объектов гидротехнических сооружений (озера, пруды).</a:t>
            </a:r>
          </a:p>
          <a:p>
            <a:pPr algn="just"/>
            <a:r>
              <a:rPr lang="ru-RU" sz="1200" dirty="0" smtClean="0"/>
              <a:t>Преимущества:</a:t>
            </a:r>
          </a:p>
          <a:p>
            <a:pPr marL="228600" indent="-228600" algn="just">
              <a:buAutoNum type="arabicPeriod"/>
            </a:pPr>
            <a:r>
              <a:rPr lang="ru-RU" sz="1200" dirty="0"/>
              <a:t>Волга имеет достаточные глубины для загрузки крупнотоннажных судов</a:t>
            </a:r>
          </a:p>
          <a:p>
            <a:pPr marL="228600" indent="-228600" algn="just">
              <a:buAutoNum type="arabicPeriod"/>
            </a:pPr>
            <a:r>
              <a:rPr lang="ru-RU" sz="1200" dirty="0"/>
              <a:t>Все потребители могут получить пресные подземные воды, пригодные для хозяйственно – питьевых </a:t>
            </a:r>
            <a:r>
              <a:rPr lang="ru-RU" sz="1200" dirty="0" smtClean="0"/>
              <a:t>целей.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848101" y="984748"/>
            <a:ext cx="3762374" cy="1973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1034214"/>
            <a:ext cx="12330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Реки:</a:t>
            </a:r>
          </a:p>
          <a:p>
            <a:r>
              <a:rPr lang="ru-RU" sz="1200" dirty="0" smtClean="0"/>
              <a:t>Волга</a:t>
            </a:r>
          </a:p>
          <a:p>
            <a:r>
              <a:rPr lang="ru-RU" sz="1200" dirty="0" smtClean="0"/>
              <a:t>Малый Иргиз</a:t>
            </a:r>
          </a:p>
          <a:p>
            <a:r>
              <a:rPr lang="ru-RU" sz="1200" dirty="0" smtClean="0"/>
              <a:t>Красная </a:t>
            </a:r>
          </a:p>
          <a:p>
            <a:r>
              <a:rPr lang="ru-RU" sz="1200" dirty="0" smtClean="0"/>
              <a:t>Сухой Стерех</a:t>
            </a:r>
          </a:p>
          <a:p>
            <a:r>
              <a:rPr lang="ru-RU" sz="1200" dirty="0" smtClean="0"/>
              <a:t>Стерех </a:t>
            </a:r>
          </a:p>
          <a:p>
            <a:r>
              <a:rPr lang="ru-RU" sz="1200" dirty="0" smtClean="0"/>
              <a:t>Чагра </a:t>
            </a:r>
          </a:p>
          <a:p>
            <a:endParaRPr lang="ru-RU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6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85750" y="927100"/>
            <a:ext cx="3991562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300" b="1" dirty="0" smtClean="0"/>
              <a:t>Инженерная инфраструктура жилищно – коммунального комплекса</a:t>
            </a:r>
            <a:endParaRPr lang="zh-CN" altLang="en-US" sz="13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1853"/>
              </p:ext>
            </p:extLst>
          </p:nvPr>
        </p:nvGraphicFramePr>
        <p:xfrm>
          <a:off x="285751" y="1485897"/>
          <a:ext cx="3991560" cy="324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486"/>
                <a:gridCol w="1743074"/>
              </a:tblGrid>
              <a:tr h="2754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Показатели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Водоснабжение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99 % населения</a:t>
                      </a:r>
                    </a:p>
                  </a:txBody>
                  <a:tcPr/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Электроснабжение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100 % населения</a:t>
                      </a:r>
                      <a:endParaRPr lang="ru-RU" sz="1000" dirty="0"/>
                    </a:p>
                  </a:txBody>
                  <a:tcPr/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Теплоснабжение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100 % населения</a:t>
                      </a:r>
                      <a:endParaRPr lang="ru-RU" sz="1000" dirty="0"/>
                    </a:p>
                  </a:txBody>
                  <a:tcPr/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Газоснабжение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98 % населения</a:t>
                      </a:r>
                      <a:endParaRPr lang="ru-RU" sz="1000" dirty="0"/>
                    </a:p>
                  </a:txBody>
                  <a:tcPr/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Связь и телекоммуникации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98 % населения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4562475" y="3559283"/>
            <a:ext cx="4305300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300" b="1" dirty="0" smtClean="0"/>
              <a:t>Тарифы на энергоресурсы производственных объектов</a:t>
            </a:r>
            <a:endParaRPr lang="zh-CN" altLang="en-US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2476" y="4176269"/>
            <a:ext cx="43053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Газоснабжение  – 8,87 – 8,99 руб. за 1 куб. 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Водоснабжение – 38,85 руб. за 1 куб. 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Электроэнергия – 9,70 – 10,0 руб. за 1кВт*час</a:t>
            </a:r>
          </a:p>
        </p:txBody>
      </p:sp>
      <p:sp>
        <p:nvSpPr>
          <p:cNvPr id="15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4562475" y="927100"/>
            <a:ext cx="4305300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300" b="1" dirty="0" smtClean="0"/>
              <a:t>Ресурсоснабжающие организации</a:t>
            </a:r>
            <a:endParaRPr lang="zh-CN" altLang="en-US" sz="13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04294"/>
              </p:ext>
            </p:extLst>
          </p:nvPr>
        </p:nvGraphicFramePr>
        <p:xfrm>
          <a:off x="4562475" y="1479550"/>
          <a:ext cx="429577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776"/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Северо-Восточное ПО филиала ПАО "Россети Волга" - "Саратовские РС"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ООО Газпром межрегионгаз Саратов 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ПАО Газпром газораспределение Саратовская область филиал в г.Балаково (отделение в р. п. Духовницкое)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ГУП СО "Облводоресурс Духовницкий"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МБУ «Благоустройство»</a:t>
                      </a:r>
                      <a:endParaRPr lang="ru-RU" sz="1000" dirty="0"/>
                    </a:p>
                  </a:txBody>
                  <a:tcPr/>
                </a:tc>
              </a:tr>
              <a:tr h="181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ПАО Ростелеком филиал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Коммунальная инфраструктура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90985" y="207370"/>
            <a:ext cx="3991561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Структура распределения земельной площади</a:t>
            </a:r>
            <a:endParaRPr lang="zh-CN" altLang="en-US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90225"/>
              </p:ext>
            </p:extLst>
          </p:nvPr>
        </p:nvGraphicFramePr>
        <p:xfrm>
          <a:off x="290986" y="927099"/>
          <a:ext cx="3991560" cy="305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486"/>
                <a:gridCol w="1743074"/>
              </a:tblGrid>
              <a:tr h="2578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Показатели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Размер,</a:t>
                      </a:r>
                      <a:r>
                        <a:rPr lang="ru-RU" sz="1000" baseline="0" dirty="0" smtClean="0"/>
                        <a:t> тыс. га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Общая площадь земель, в т.ч.: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197,8</a:t>
                      </a:r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Площадь с/х угодий, в т.ч.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159,7</a:t>
                      </a:r>
                      <a:endParaRPr lang="ru-RU" sz="1000" dirty="0"/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Земли пашни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117,8</a:t>
                      </a:r>
                      <a:endParaRPr lang="ru-RU" sz="1000" dirty="0"/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Площадь лесного фонда</a:t>
                      </a:r>
                    </a:p>
                    <a:p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8,1</a:t>
                      </a:r>
                      <a:endParaRPr lang="ru-RU" sz="1000" dirty="0"/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Земли водного фонда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30,2</a:t>
                      </a:r>
                      <a:endParaRPr lang="ru-RU" sz="1000" dirty="0"/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Земли населенных пунктов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4,2</a:t>
                      </a:r>
                      <a:endParaRPr lang="ru-RU" sz="1000" dirty="0"/>
                    </a:p>
                  </a:txBody>
                  <a:tcPr/>
                </a:tc>
              </a:tr>
              <a:tr h="4190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Земли промышленности, энергетики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4562475" y="207370"/>
            <a:ext cx="3943350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Кадастровая стоимость земельных</a:t>
            </a:r>
          </a:p>
          <a:p>
            <a:pPr algn="ctr"/>
            <a:r>
              <a:rPr lang="ru-RU" altLang="zh-CN" sz="1400" b="1" dirty="0" smtClean="0"/>
              <a:t> участков:</a:t>
            </a:r>
            <a:endParaRPr lang="zh-CN" altLang="en-US" sz="14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04599"/>
              </p:ext>
            </p:extLst>
          </p:nvPr>
        </p:nvGraphicFramePr>
        <p:xfrm>
          <a:off x="4562474" y="927100"/>
          <a:ext cx="4410074" cy="3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1"/>
                <a:gridCol w="2028823"/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Показатели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1" dirty="0" smtClean="0"/>
                        <a:t>за 1 кв. м для размещения</a:t>
                      </a:r>
                      <a:endParaRPr lang="zh-CN" altLang="en-US" sz="1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Жилая застройка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448,31</a:t>
                      </a:r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Общественное использование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202,53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Предпринимательство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298,02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Дачное использование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178,7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Отдых (рекреация)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52,64</a:t>
                      </a:r>
                      <a:endParaRPr lang="ru-RU" sz="1000" dirty="0"/>
                    </a:p>
                  </a:txBody>
                  <a:tcPr/>
                </a:tc>
              </a:tr>
              <a:tr h="181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Транспорт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90,74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Производственная деятельность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15,42</a:t>
                      </a:r>
                      <a:endParaRPr lang="ru-RU" sz="1000" dirty="0"/>
                    </a:p>
                  </a:txBody>
                  <a:tcPr/>
                </a:tc>
              </a:tr>
              <a:tr h="36923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Охраняемые природные территории и благоустройство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20,63</a:t>
                      </a:r>
                      <a:endParaRPr lang="ru-RU" sz="1000" dirty="0"/>
                    </a:p>
                  </a:txBody>
                  <a:tcPr/>
                </a:tc>
              </a:tr>
              <a:tr h="36923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Сельскохозяйственное</a:t>
                      </a:r>
                      <a:r>
                        <a:rPr lang="ru-RU" sz="1000" baseline="0" dirty="0" smtClean="0"/>
                        <a:t> использование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1,88</a:t>
                      </a:r>
                      <a:endParaRPr lang="ru-RU" sz="10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Использование лесов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1,04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90984" y="4082567"/>
            <a:ext cx="8672038" cy="188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Объекты недвижимости</a:t>
            </a:r>
            <a:endParaRPr lang="zh-CN" altLang="en-US" sz="1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44074"/>
              </p:ext>
            </p:extLst>
          </p:nvPr>
        </p:nvGraphicFramePr>
        <p:xfrm>
          <a:off x="290983" y="4297045"/>
          <a:ext cx="8672040" cy="71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417"/>
                <a:gridCol w="1886263"/>
                <a:gridCol w="1445340"/>
                <a:gridCol w="1445340"/>
                <a:gridCol w="1445340"/>
                <a:gridCol w="1445340"/>
              </a:tblGrid>
              <a:tr h="31845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Объекты всего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Сельскохозяйственные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Промышленность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Многоквартирные дома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Индивидуальные</a:t>
                      </a:r>
                      <a:r>
                        <a:rPr lang="ru-RU" sz="1000" baseline="0" dirty="0" smtClean="0"/>
                        <a:t> дома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Нежилой фонд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84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5977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Туристический потенциал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ïšḻïďê-Rectangle 30">
            <a:extLst>
              <a:ext uri="{FF2B5EF4-FFF2-40B4-BE49-F238E27FC236}">
                <a16:creationId xmlns:a16="http://schemas.microsoft.com/office/drawing/2014/main" xmlns="" id="{15292856-75CF-40A9-8E90-E4E1D87A9EA5}"/>
              </a:ext>
            </a:extLst>
          </p:cNvPr>
          <p:cNvSpPr>
            <a:spLocks/>
          </p:cNvSpPr>
          <p:nvPr/>
        </p:nvSpPr>
        <p:spPr bwMode="auto">
          <a:xfrm>
            <a:off x="285753" y="824659"/>
            <a:ext cx="5877508" cy="6059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rIns="90000" anchor="t" anchorCtr="0">
            <a:noAutofit/>
          </a:bodyPr>
          <a:lstStyle/>
          <a:p>
            <a:pPr fontAlgn="base"/>
            <a:r>
              <a:rPr lang="ru-RU" sz="1000" dirty="0">
                <a:cs typeface="Times New Roman" panose="02020603050405020304" pitchFamily="18" charset="0"/>
              </a:rPr>
              <a:t>Был основан в 1826 году в с. Липовка.</a:t>
            </a:r>
            <a:r>
              <a:rPr lang="ru-RU" sz="1000" dirty="0"/>
              <a:t> </a:t>
            </a:r>
            <a:r>
              <a:rPr lang="ru-RU" sz="1000" dirty="0">
                <a:cs typeface="Times New Roman" panose="02020603050405020304" pitchFamily="18" charset="0"/>
              </a:rPr>
              <a:t>В 2013 году здесь была создана монашеская община. Храм является памятником архитектуры Саратовской области.</a:t>
            </a:r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85750" y="468255"/>
            <a:ext cx="5877511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>
                <a:cs typeface="Times New Roman" panose="02020603050405020304" pitchFamily="18" charset="0"/>
              </a:rPr>
              <a:t>Архиерейское подворье храма Покрова Пресвятой Богородицы</a:t>
            </a:r>
          </a:p>
        </p:txBody>
      </p:sp>
      <p:sp>
        <p:nvSpPr>
          <p:cNvPr id="20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85749" y="1417046"/>
            <a:ext cx="587750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200" b="1" dirty="0"/>
              <a:t>Духовницкий краеведческий музей </a:t>
            </a:r>
            <a:r>
              <a:rPr lang="ru-RU" altLang="zh-CN" sz="1200" b="1" dirty="0" smtClean="0"/>
              <a:t>им</a:t>
            </a:r>
            <a:r>
              <a:rPr lang="ru-RU" altLang="zh-CN" sz="1200" b="1" dirty="0"/>
              <a:t>. А.С. Вшивцевой</a:t>
            </a: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85749" y="3957773"/>
            <a:ext cx="587216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народной куклы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3" y="1817096"/>
            <a:ext cx="58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Был основан в 1826 году в р.п. Духовницкое на базе картинной галереи. Музей состоит из </a:t>
            </a:r>
            <a:r>
              <a:rPr lang="ru-RU" sz="1000" dirty="0" smtClean="0"/>
              <a:t>4 залов:</a:t>
            </a:r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В первом зале представлен быт русских крестьян. Фрагмент русской избы с прялками, печкой, старинной посудой, половиками и предметами интерьера. Зал </a:t>
            </a:r>
            <a:r>
              <a:rPr lang="ru-RU" sz="1000" dirty="0" smtClean="0"/>
              <a:t>«Русская изба»</a:t>
            </a:r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Во втором зале – экспонаты советского периода, которые иллюстрируют становление и расцвет Духовницкого района, жизнь тружеников, детские советские игрушки и многое </a:t>
            </a:r>
            <a:r>
              <a:rPr lang="ru-RU" sz="1000" dirty="0" smtClean="0"/>
              <a:t>другое.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Третий зал «Боевой Славы» посвящён подвигам наших земляков. В экспозицию вошли фотографии фронтовых лет, письма бойцов, личные вещи. </a:t>
            </a: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Четвертый зал, посвященный СВО. Экспозиция «Бессмертны Ваши подвиги, герои-земляки!» рассказывают о погибших жителях Духовницкого района в зоне СВО</a:t>
            </a:r>
            <a:r>
              <a:rPr lang="ru-RU" sz="1000" dirty="0" smtClean="0"/>
              <a:t>.</a:t>
            </a:r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3" y="4316477"/>
            <a:ext cx="58775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Основан в 2022 г. в с. Березовая Лука. Каждый экспонат уникален и имеет свое предназначение: для игры или использования в народных обрядах, например, на богатый урожай, достаток в семье.</a:t>
            </a:r>
          </a:p>
        </p:txBody>
      </p:sp>
      <p:sp>
        <p:nvSpPr>
          <p:cNvPr id="41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288880" y="3324437"/>
            <a:ext cx="2419350" cy="163837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296025" y="1771721"/>
            <a:ext cx="2405061" cy="155271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303169" y="136952"/>
            <a:ext cx="2405061" cy="1638371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05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Туристический потенциал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ïšḻïďê-Rectangle 30">
            <a:extLst>
              <a:ext uri="{FF2B5EF4-FFF2-40B4-BE49-F238E27FC236}">
                <a16:creationId xmlns:a16="http://schemas.microsoft.com/office/drawing/2014/main" xmlns="" id="{15292856-75CF-40A9-8E90-E4E1D87A9EA5}"/>
              </a:ext>
            </a:extLst>
          </p:cNvPr>
          <p:cNvSpPr>
            <a:spLocks/>
          </p:cNvSpPr>
          <p:nvPr/>
        </p:nvSpPr>
        <p:spPr bwMode="auto">
          <a:xfrm>
            <a:off x="347664" y="1127623"/>
            <a:ext cx="5877508" cy="6059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rIns="90000" anchor="t" anchorCtr="0">
            <a:noAutofit/>
          </a:bodyPr>
          <a:lstStyle/>
          <a:p>
            <a:pPr algn="just" fontAlgn="base"/>
            <a:r>
              <a:rPr lang="ru-RU" sz="1200" dirty="0">
                <a:cs typeface="Times New Roman" panose="02020603050405020304" pitchFamily="18" charset="0"/>
              </a:rPr>
              <a:t>Глэмпинг «Берёзовая Лука» расположен на берегу Волги в заповедной зоне слияния рек Чагра и Волга на границе Саратовской и Самарской областей.</a:t>
            </a:r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2314" y="727573"/>
            <a:ext cx="5877511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>
                <a:cs typeface="Times New Roman" panose="02020603050405020304" pitchFamily="18" charset="0"/>
              </a:rPr>
              <a:t>Глэмпинг </a:t>
            </a:r>
          </a:p>
        </p:txBody>
      </p:sp>
      <p:sp>
        <p:nvSpPr>
          <p:cNvPr id="20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7664" y="1930011"/>
            <a:ext cx="587750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200" b="1" dirty="0"/>
              <a:t>Фестиваль пирога</a:t>
            </a: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2314" y="3161058"/>
            <a:ext cx="587216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Речное сообщение «Духовницкое - Хвалынск»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663" y="2330061"/>
            <a:ext cx="58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Фестиваль пирога проходит ежегодно в р.п. Духовницкое в </a:t>
            </a:r>
            <a:r>
              <a:rPr lang="ru-RU" sz="1200" dirty="0" smtClean="0"/>
              <a:t>августе месяце,</a:t>
            </a:r>
            <a:r>
              <a:rPr lang="ru-RU" sz="1200" dirty="0"/>
              <a:t> </a:t>
            </a:r>
            <a:r>
              <a:rPr lang="ru-RU" sz="1200" dirty="0" smtClean="0"/>
              <a:t>поистине </a:t>
            </a:r>
            <a:r>
              <a:rPr lang="ru-RU" sz="1200" dirty="0"/>
              <a:t>вкусный не только по названию, но и по содержанию. </a:t>
            </a:r>
          </a:p>
          <a:p>
            <a:pPr algn="just"/>
            <a:r>
              <a:rPr lang="ru-RU" sz="1200" dirty="0"/>
              <a:t>На фестивале всегда песни, танцы, театрализованные </a:t>
            </a:r>
            <a:r>
              <a:rPr lang="ru-RU" sz="1200" dirty="0" smtClean="0"/>
              <a:t>представления.</a:t>
            </a:r>
            <a:endParaRPr lang="ru-RU" sz="1200" dirty="0"/>
          </a:p>
        </p:txBody>
      </p:sp>
      <p:sp>
        <p:nvSpPr>
          <p:cNvPr id="41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288880" y="3324437"/>
            <a:ext cx="2419350" cy="163837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296025" y="1771721"/>
            <a:ext cx="2405061" cy="155271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288880" y="133350"/>
            <a:ext cx="2405061" cy="1638371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2314" y="3561108"/>
            <a:ext cx="587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С начала открытия навигации, 20 апреля, до её окончания 28 октября, водный трамвайчик осуществляет два рейса в день. За весь сезон судно совершает 384 рейса. Такие экскурсии пользуются популярностью не только среди местных жителей, но и среди туристов, которым нравятся прогулки по Волге. В 2023 году количество пассажиров на этом маршруте достигает от 30 до 40 человек в одном направлении рейса.</a:t>
            </a:r>
            <a:endParaRPr lang="ru-RU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4249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7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Туристический потенциал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ïšḻïďê-Rectangle 30">
            <a:extLst>
              <a:ext uri="{FF2B5EF4-FFF2-40B4-BE49-F238E27FC236}">
                <a16:creationId xmlns:a16="http://schemas.microsoft.com/office/drawing/2014/main" xmlns="" id="{15292856-75CF-40A9-8E90-E4E1D87A9EA5}"/>
              </a:ext>
            </a:extLst>
          </p:cNvPr>
          <p:cNvSpPr>
            <a:spLocks/>
          </p:cNvSpPr>
          <p:nvPr/>
        </p:nvSpPr>
        <p:spPr bwMode="auto">
          <a:xfrm>
            <a:off x="285750" y="1127623"/>
            <a:ext cx="5939422" cy="6059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rIns="90000" anchor="t" anchorCtr="0">
            <a:noAutofit/>
          </a:bodyPr>
          <a:lstStyle/>
          <a:p>
            <a:pPr algn="just"/>
            <a:r>
              <a:rPr lang="ru-RU" sz="1200" dirty="0" smtClean="0"/>
              <a:t>Ежегодно в </a:t>
            </a:r>
            <a:r>
              <a:rPr lang="ru-RU" sz="1200" dirty="0"/>
              <a:t>с. Новозахаркино </a:t>
            </a:r>
            <a:r>
              <a:rPr lang="ru-RU" sz="1200" dirty="0" smtClean="0"/>
              <a:t>проводится </a:t>
            </a:r>
            <a:r>
              <a:rPr lang="ru-RU" sz="1200" dirty="0"/>
              <a:t>военно-патриотический фестиваль, посвящённый памяти погибших воинов-земляков в ходе СВО.</a:t>
            </a:r>
            <a:br>
              <a:rPr lang="ru-RU" sz="1200" dirty="0"/>
            </a:br>
            <a:r>
              <a:rPr lang="ru-RU" sz="1200" dirty="0"/>
              <a:t>Подготовка к фестивалю </a:t>
            </a:r>
            <a:r>
              <a:rPr lang="ru-RU" sz="1200" dirty="0" smtClean="0"/>
              <a:t>проходит </a:t>
            </a:r>
            <a:r>
              <a:rPr lang="ru-RU" sz="1200" dirty="0"/>
              <a:t>ответственно и активно, и результат </a:t>
            </a:r>
            <a:r>
              <a:rPr lang="ru-RU" sz="1200" dirty="0" smtClean="0"/>
              <a:t>отличный: </a:t>
            </a:r>
            <a:r>
              <a:rPr lang="ru-RU" sz="1200" dirty="0"/>
              <a:t>фестиваль стал ещё одним ярким и масштабным праздником </a:t>
            </a:r>
            <a:r>
              <a:rPr lang="ru-RU" sz="1200" dirty="0" smtClean="0"/>
              <a:t>для всего района.</a:t>
            </a:r>
            <a:endParaRPr lang="ru-RU" sz="1200" dirty="0"/>
          </a:p>
          <a:p>
            <a:pPr algn="just"/>
            <a:r>
              <a:rPr lang="ru-RU" sz="1200" dirty="0"/>
              <a:t>Весь проект "Поколение ZOV" направлен на воспитание у школьников патриотизма, уважения к истории своей страны и ее защитникам.</a:t>
            </a:r>
            <a:br>
              <a:rPr lang="ru-RU" sz="1200" dirty="0"/>
            </a:br>
            <a:r>
              <a:rPr lang="ru-RU" sz="1200" dirty="0"/>
              <a:t>В рамках фестиваля проводились различные активности: мастер-класс от группы спецназа по военной стратегии, спортивные соревнования (лазертаг и полоса препятствий) и выставка, посвященная военной технике и оружию.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2314" y="727573"/>
            <a:ext cx="5877511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ВОЕННО-ПАТРИОТИЧЕСКИЙ ФЕСТИВАЛЬ "ПОКОЛЕНИЕ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ZOV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2314" y="3161058"/>
            <a:ext cx="587216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МОТОКРОССУ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274591" y="3324436"/>
            <a:ext cx="2419350" cy="163837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296025" y="1771721"/>
            <a:ext cx="2405061" cy="155271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">
            <a:extLst>
              <a:ext uri="{FF2B5EF4-FFF2-40B4-BE49-F238E27FC236}">
                <a16:creationId xmlns:a16="http://schemas.microsoft.com/office/drawing/2014/main" xmlns="" id="{D9254457-1641-484F-ACBF-1D1ED8892272}"/>
              </a:ext>
            </a:extLst>
          </p:cNvPr>
          <p:cNvSpPr/>
          <p:nvPr/>
        </p:nvSpPr>
        <p:spPr>
          <a:xfrm>
            <a:off x="6288880" y="133350"/>
            <a:ext cx="2405061" cy="1638371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5750" y="3561108"/>
            <a:ext cx="587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Гонки </a:t>
            </a:r>
            <a:r>
              <a:rPr lang="ru-RU" sz="1200" dirty="0" smtClean="0"/>
              <a:t>проходят </a:t>
            </a:r>
            <a:r>
              <a:rPr lang="ru-RU" sz="1200" dirty="0"/>
              <a:t>на специально подготовленной главой КФХ Дозоровым </a:t>
            </a:r>
            <a:r>
              <a:rPr lang="ru-RU" sz="1200" dirty="0" smtClean="0"/>
              <a:t>А. С</a:t>
            </a:r>
            <a:r>
              <a:rPr lang="ru-RU" sz="1200" dirty="0"/>
              <a:t>. </a:t>
            </a:r>
            <a:r>
              <a:rPr lang="ru-RU" sz="1200" dirty="0" smtClean="0"/>
              <a:t>трассе в с. Новозахаркино. </a:t>
            </a:r>
            <a:r>
              <a:rPr lang="ru-RU" sz="1200" dirty="0"/>
              <a:t>Это </a:t>
            </a:r>
            <a:r>
              <a:rPr lang="ru-RU" sz="1200" dirty="0" smtClean="0"/>
              <a:t>невероятный </a:t>
            </a:r>
            <a:r>
              <a:rPr lang="ru-RU" sz="1200" dirty="0"/>
              <a:t>опыт: смесь адреналина, волнения и радости от того, что ребята наконец-то начали заниматься таким эффектным видом спорта.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Туристический потенциал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96604" y="502682"/>
            <a:ext cx="8657482" cy="3164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200" b="1" dirty="0" smtClean="0">
                <a:cs typeface="Times New Roman" panose="02020603050405020304" pitchFamily="18" charset="0"/>
              </a:rPr>
              <a:t>Схемы туристических маршрутов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93023" y="885825"/>
            <a:ext cx="1476961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с. Березовая </a:t>
            </a:r>
            <a:r>
              <a:rPr lang="ru-RU" sz="900" dirty="0" smtClean="0">
                <a:cs typeface="Times New Roman" panose="02020603050405020304" pitchFamily="18" charset="0"/>
              </a:rPr>
              <a:t>лука </a:t>
            </a:r>
            <a:r>
              <a:rPr lang="ru-RU" sz="900" dirty="0">
                <a:cs typeface="Times New Roman" panose="02020603050405020304" pitchFamily="18" charset="0"/>
              </a:rPr>
              <a:t>– Дом народной куклы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3422560" y="885825"/>
            <a:ext cx="1543049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с. Никольское – Ц</a:t>
            </a:r>
            <a:r>
              <a:rPr lang="ru-RU" sz="900" dirty="0" smtClean="0">
                <a:cs typeface="Times New Roman" panose="02020603050405020304" pitchFamily="18" charset="0"/>
              </a:rPr>
              <a:t>ерковь </a:t>
            </a:r>
            <a:r>
              <a:rPr lang="ru-RU" sz="900" dirty="0">
                <a:cs typeface="Times New Roman" panose="02020603050405020304" pitchFamily="18" charset="0"/>
              </a:rPr>
              <a:t>Рождества Пресвятой Богородицы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4276725" y="2165848"/>
            <a:ext cx="1552576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Протяженность маршрута – </a:t>
            </a:r>
          </a:p>
          <a:p>
            <a:pPr algn="ctr"/>
            <a:r>
              <a:rPr lang="ru-RU" sz="900" dirty="0">
                <a:cs typeface="Times New Roman" panose="02020603050405020304" pitchFamily="18" charset="0"/>
              </a:rPr>
              <a:t>23,3 км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1869985" y="885825"/>
            <a:ext cx="1542836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с. Григорьевка </a:t>
            </a:r>
            <a:r>
              <a:rPr lang="ru-RU" sz="900" dirty="0">
                <a:cs typeface="Times New Roman" panose="02020603050405020304" pitchFamily="18" charset="0"/>
              </a:rPr>
              <a:t>– С</a:t>
            </a:r>
            <a:r>
              <a:rPr lang="ru-RU" sz="900" dirty="0" smtClean="0">
                <a:cs typeface="Times New Roman" panose="02020603050405020304" pitchFamily="18" charset="0"/>
              </a:rPr>
              <a:t>вятой </a:t>
            </a:r>
            <a:r>
              <a:rPr lang="ru-RU" sz="900" dirty="0">
                <a:cs typeface="Times New Roman" panose="02020603050405020304" pitchFamily="18" charset="0"/>
              </a:rPr>
              <a:t>источник Николая Чудотворца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1131503" y="2165848"/>
            <a:ext cx="1562100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cs typeface="Times New Roman" panose="02020603050405020304" pitchFamily="18" charset="0"/>
              </a:rPr>
              <a:t>р.п. Духовницкое </a:t>
            </a:r>
            <a:endParaRPr lang="ru-RU" sz="900" dirty="0" smtClean="0">
              <a:cs typeface="Times New Roman" panose="02020603050405020304" pitchFamily="18" charset="0"/>
            </a:endParaRPr>
          </a:p>
          <a:p>
            <a:pPr lvl="0" algn="ctr"/>
            <a:r>
              <a:rPr lang="ru-RU" sz="900" dirty="0" smtClean="0">
                <a:cs typeface="Times New Roman" panose="02020603050405020304" pitchFamily="18" charset="0"/>
              </a:rPr>
              <a:t>– </a:t>
            </a:r>
            <a:r>
              <a:rPr lang="ru-RU" sz="900" dirty="0">
                <a:cs typeface="Times New Roman" panose="02020603050405020304" pitchFamily="18" charset="0"/>
              </a:rPr>
              <a:t>Храм во имя святого пророка Божия Илии 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2733676" y="2165848"/>
            <a:ext cx="1543049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cs typeface="Times New Roman" panose="02020603050405020304" pitchFamily="18" charset="0"/>
              </a:rPr>
              <a:t>с. Березовая Лука </a:t>
            </a:r>
            <a:r>
              <a:rPr lang="ru-RU" sz="900" dirty="0" smtClean="0">
                <a:cs typeface="Times New Roman" panose="02020603050405020304" pitchFamily="18" charset="0"/>
              </a:rPr>
              <a:t>– Рыбопитомник </a:t>
            </a:r>
            <a:r>
              <a:rPr lang="ru-RU" sz="1000" dirty="0" smtClean="0">
                <a:cs typeface="Times New Roman" panose="02020603050405020304" pitchFamily="18" charset="0"/>
              </a:rPr>
              <a:t>Духовницкое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4965609" y="866775"/>
            <a:ext cx="1552576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Протяженность маршрута – </a:t>
            </a:r>
          </a:p>
          <a:p>
            <a:pPr algn="ctr"/>
            <a:r>
              <a:rPr lang="ru-RU" sz="900" dirty="0">
                <a:cs typeface="Times New Roman" panose="02020603050405020304" pitchFamily="18" charset="0"/>
              </a:rPr>
              <a:t>25,1 км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61555" y="885825"/>
            <a:ext cx="2392531" cy="123825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14403" y="2165849"/>
            <a:ext cx="2392531" cy="1238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14234" y="3444127"/>
            <a:ext cx="8739852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200" b="1" dirty="0" smtClean="0">
                <a:cs typeface="Times New Roman" panose="02020603050405020304" pitchFamily="18" charset="0"/>
              </a:rPr>
              <a:t>Привлекают туристический поток ежегодные и межрайонные фестивали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93022" y="3844177"/>
            <a:ext cx="1476961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Фестиваль пирога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1850721" y="3834652"/>
            <a:ext cx="1552575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Казачий фестиваль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3433414" y="3830729"/>
            <a:ext cx="1543049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Фестиваль «Музыкальная гармония кино»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4976463" y="3834652"/>
            <a:ext cx="1552576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Фестиваль национальных культур «Народов много – страна одна»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6561555" y="3834652"/>
            <a:ext cx="1552576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Туристический поток за год </a:t>
            </a:r>
          </a:p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4 – 5 тыс. человек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85724" y="219075"/>
            <a:ext cx="90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>
                <a:solidFill>
                  <a:schemeClr val="accent1"/>
                </a:solidFill>
              </a:rPr>
              <a:t>Позиция населения </a:t>
            </a:r>
            <a:r>
              <a:rPr lang="ru-RU" altLang="zh-CN" sz="1800" b="1" dirty="0" smtClean="0">
                <a:solidFill>
                  <a:schemeClr val="accent1"/>
                </a:solidFill>
              </a:rPr>
              <a:t>и представителей бизнеса по итогам анкетирования 350 человек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(</a:t>
            </a:r>
            <a:r>
              <a:rPr lang="en-US" altLang="zh-CN" sz="1500" b="1" dirty="0" smtClean="0">
                <a:solidFill>
                  <a:schemeClr val="accent1"/>
                </a:solidFill>
              </a:rPr>
              <a:t>&gt; 3 % 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общей численности 9 856 человек)</a:t>
            </a:r>
            <a:endParaRPr lang="zh-CN" altLang="en-US" sz="15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212CFE2-E0B0-4E6D-9F88-52FCD7747C2C}"/>
              </a:ext>
            </a:extLst>
          </p:cNvPr>
          <p:cNvGrpSpPr/>
          <p:nvPr/>
        </p:nvGrpSpPr>
        <p:grpSpPr>
          <a:xfrm>
            <a:off x="1380959" y="2883464"/>
            <a:ext cx="6536531" cy="1955222"/>
            <a:chOff x="1331119" y="2105891"/>
            <a:chExt cx="6536531" cy="1955222"/>
          </a:xfrm>
        </p:grpSpPr>
        <p:cxnSp>
          <p:nvCxnSpPr>
            <p:cNvPr id="5" name="íślíḋè-Straight Connector 31">
              <a:extLst>
                <a:ext uri="{FF2B5EF4-FFF2-40B4-BE49-F238E27FC236}">
                  <a16:creationId xmlns:a16="http://schemas.microsoft.com/office/drawing/2014/main" xmlns="" id="{FFB844EA-9D49-4323-82D0-FE19C2D93DA1}"/>
                </a:ext>
              </a:extLst>
            </p:cNvPr>
            <p:cNvCxnSpPr/>
            <p:nvPr/>
          </p:nvCxnSpPr>
          <p:spPr>
            <a:xfrm>
              <a:off x="1331119" y="4053969"/>
              <a:ext cx="653653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9">
              <a:extLst>
                <a:ext uri="{FF2B5EF4-FFF2-40B4-BE49-F238E27FC236}">
                  <a16:creationId xmlns:a16="http://schemas.microsoft.com/office/drawing/2014/main" xmlns="" id="{19B2369D-FE70-4972-AB3F-C669B0B604DA}"/>
                </a:ext>
              </a:extLst>
            </p:cNvPr>
            <p:cNvGrpSpPr/>
            <p:nvPr/>
          </p:nvGrpSpPr>
          <p:grpSpPr>
            <a:xfrm>
              <a:off x="2734588" y="2105891"/>
              <a:ext cx="3648004" cy="1955222"/>
              <a:chOff x="3953164" y="3168074"/>
              <a:chExt cx="4191917" cy="2246744"/>
            </a:xfrm>
          </p:grpSpPr>
          <p:sp>
            <p:nvSpPr>
              <p:cNvPr id="7" name="íślíḋè-Freeform: Shape 28">
                <a:extLst>
                  <a:ext uri="{FF2B5EF4-FFF2-40B4-BE49-F238E27FC236}">
                    <a16:creationId xmlns:a16="http://schemas.microsoft.com/office/drawing/2014/main" xmlns="" id="{9B30D7BF-44BE-4194-95ED-4D02002BBE5E}"/>
                  </a:ext>
                </a:extLst>
              </p:cNvPr>
              <p:cNvSpPr/>
              <p:nvPr/>
            </p:nvSpPr>
            <p:spPr>
              <a:xfrm>
                <a:off x="3953164" y="3811280"/>
                <a:ext cx="1544768" cy="1603538"/>
              </a:xfrm>
              <a:custGeom>
                <a:avLst/>
                <a:gdLst>
                  <a:gd name="connsiteX0" fmla="*/ 613459 w 1544768"/>
                  <a:gd name="connsiteY0" fmla="*/ 0 h 1603538"/>
                  <a:gd name="connsiteX1" fmla="*/ 1544768 w 1544768"/>
                  <a:gd name="connsiteY1" fmla="*/ 976469 h 1603538"/>
                  <a:gd name="connsiteX2" fmla="*/ 1479549 w 1544768"/>
                  <a:gd name="connsiteY2" fmla="*/ 1055514 h 1603538"/>
                  <a:gd name="connsiteX3" fmla="*/ 1343891 w 1544768"/>
                  <a:gd name="connsiteY3" fmla="*/ 1499630 h 1603538"/>
                  <a:gd name="connsiteX4" fmla="*/ 1347992 w 1544768"/>
                  <a:gd name="connsiteY4" fmla="*/ 1580845 h 1603538"/>
                  <a:gd name="connsiteX5" fmla="*/ 1351456 w 1544768"/>
                  <a:gd name="connsiteY5" fmla="*/ 1603538 h 1603538"/>
                  <a:gd name="connsiteX6" fmla="*/ 5247 w 1544768"/>
                  <a:gd name="connsiteY6" fmla="*/ 1603538 h 1603538"/>
                  <a:gd name="connsiteX7" fmla="*/ 0 w 1544768"/>
                  <a:gd name="connsiteY7" fmla="*/ 1499630 h 1603538"/>
                  <a:gd name="connsiteX8" fmla="*/ 489319 w 1544768"/>
                  <a:gd name="connsiteY8" fmla="*/ 136587 h 1603538"/>
                  <a:gd name="connsiteX9" fmla="*/ 613459 w 1544768"/>
                  <a:gd name="connsiteY9" fmla="*/ 0 h 160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4768" h="1603538">
                    <a:moveTo>
                      <a:pt x="613459" y="0"/>
                    </a:moveTo>
                    <a:lnTo>
                      <a:pt x="1544768" y="976469"/>
                    </a:lnTo>
                    <a:lnTo>
                      <a:pt x="1479549" y="1055514"/>
                    </a:lnTo>
                    <a:cubicBezTo>
                      <a:pt x="1393902" y="1182290"/>
                      <a:pt x="1343891" y="1335120"/>
                      <a:pt x="1343891" y="1499630"/>
                    </a:cubicBezTo>
                    <a:cubicBezTo>
                      <a:pt x="1343891" y="1527048"/>
                      <a:pt x="1345280" y="1554142"/>
                      <a:pt x="1347992" y="1580845"/>
                    </a:cubicBezTo>
                    <a:lnTo>
                      <a:pt x="1351456" y="1603538"/>
                    </a:lnTo>
                    <a:lnTo>
                      <a:pt x="5247" y="1603538"/>
                    </a:lnTo>
                    <a:lnTo>
                      <a:pt x="0" y="1499630"/>
                    </a:lnTo>
                    <a:cubicBezTo>
                      <a:pt x="0" y="981868"/>
                      <a:pt x="183631" y="506996"/>
                      <a:pt x="489319" y="136587"/>
                    </a:cubicBezTo>
                    <a:lnTo>
                      <a:pt x="61345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" name="íślíḋè-Freeform: Shape 26">
                <a:extLst>
                  <a:ext uri="{FF2B5EF4-FFF2-40B4-BE49-F238E27FC236}">
                    <a16:creationId xmlns:a16="http://schemas.microsoft.com/office/drawing/2014/main" xmlns="" id="{1ED21C7F-2089-4581-BD9C-B5F2C0876234}"/>
                  </a:ext>
                </a:extLst>
              </p:cNvPr>
              <p:cNvSpPr/>
              <p:nvPr/>
            </p:nvSpPr>
            <p:spPr>
              <a:xfrm>
                <a:off x="4566623" y="3168074"/>
                <a:ext cx="1529378" cy="1619675"/>
              </a:xfrm>
              <a:custGeom>
                <a:avLst/>
                <a:gdLst>
                  <a:gd name="connsiteX0" fmla="*/ 1529377 w 1529378"/>
                  <a:gd name="connsiteY0" fmla="*/ 0 h 1619675"/>
                  <a:gd name="connsiteX1" fmla="*/ 1529378 w 1529378"/>
                  <a:gd name="connsiteY1" fmla="*/ 0 h 1619675"/>
                  <a:gd name="connsiteX2" fmla="*/ 1529378 w 1529378"/>
                  <a:gd name="connsiteY2" fmla="*/ 1348742 h 1619675"/>
                  <a:gd name="connsiteX3" fmla="*/ 1524759 w 1529378"/>
                  <a:gd name="connsiteY3" fmla="*/ 1348509 h 1619675"/>
                  <a:gd name="connsiteX4" fmla="*/ 963085 w 1529378"/>
                  <a:gd name="connsiteY4" fmla="*/ 1581162 h 1619675"/>
                  <a:gd name="connsiteX5" fmla="*/ 931309 w 1529378"/>
                  <a:gd name="connsiteY5" fmla="*/ 1619675 h 1619675"/>
                  <a:gd name="connsiteX6" fmla="*/ 0 w 1529378"/>
                  <a:gd name="connsiteY6" fmla="*/ 643206 h 1619675"/>
                  <a:gd name="connsiteX7" fmla="*/ 14163 w 1529378"/>
                  <a:gd name="connsiteY7" fmla="*/ 627622 h 1619675"/>
                  <a:gd name="connsiteX8" fmla="*/ 1529377 w 1529378"/>
                  <a:gd name="connsiteY8" fmla="*/ 0 h 161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9378" h="1619675">
                    <a:moveTo>
                      <a:pt x="1529377" y="0"/>
                    </a:moveTo>
                    <a:lnTo>
                      <a:pt x="1529378" y="0"/>
                    </a:lnTo>
                    <a:lnTo>
                      <a:pt x="1529378" y="1348742"/>
                    </a:lnTo>
                    <a:lnTo>
                      <a:pt x="1524759" y="1348509"/>
                    </a:lnTo>
                    <a:cubicBezTo>
                      <a:pt x="1305412" y="1348509"/>
                      <a:pt x="1106830" y="1437417"/>
                      <a:pt x="963085" y="1581162"/>
                    </a:cubicBezTo>
                    <a:lnTo>
                      <a:pt x="931309" y="1619675"/>
                    </a:lnTo>
                    <a:lnTo>
                      <a:pt x="0" y="643206"/>
                    </a:lnTo>
                    <a:lnTo>
                      <a:pt x="14163" y="627622"/>
                    </a:lnTo>
                    <a:cubicBezTo>
                      <a:pt x="401940" y="239845"/>
                      <a:pt x="937649" y="0"/>
                      <a:pt x="1529377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33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" name="íślíḋè-Freeform: Shape 24">
                <a:extLst>
                  <a:ext uri="{FF2B5EF4-FFF2-40B4-BE49-F238E27FC236}">
                    <a16:creationId xmlns:a16="http://schemas.microsoft.com/office/drawing/2014/main" xmlns="" id="{D5438F1C-719B-4538-BD6B-4C11F3756099}"/>
                  </a:ext>
                </a:extLst>
              </p:cNvPr>
              <p:cNvSpPr/>
              <p:nvPr/>
            </p:nvSpPr>
            <p:spPr>
              <a:xfrm flipH="1">
                <a:off x="6596727" y="3704931"/>
                <a:ext cx="1548354" cy="1709887"/>
              </a:xfrm>
              <a:custGeom>
                <a:avLst/>
                <a:gdLst>
                  <a:gd name="connsiteX0" fmla="*/ 614290 w 1548359"/>
                  <a:gd name="connsiteY0" fmla="*/ 0 h 1602667"/>
                  <a:gd name="connsiteX1" fmla="*/ 556670 w 1548359"/>
                  <a:gd name="connsiteY1" fmla="*/ 57964 h 1602667"/>
                  <a:gd name="connsiteX2" fmla="*/ 0 w 1548359"/>
                  <a:gd name="connsiteY2" fmla="*/ 1498759 h 1602667"/>
                  <a:gd name="connsiteX3" fmla="*/ 5247 w 1548359"/>
                  <a:gd name="connsiteY3" fmla="*/ 1602667 h 1602667"/>
                  <a:gd name="connsiteX4" fmla="*/ 1360691 w 1548359"/>
                  <a:gd name="connsiteY4" fmla="*/ 1602667 h 1602667"/>
                  <a:gd name="connsiteX5" fmla="*/ 1357228 w 1548359"/>
                  <a:gd name="connsiteY5" fmla="*/ 1579974 h 1602667"/>
                  <a:gd name="connsiteX6" fmla="*/ 1353127 w 1548359"/>
                  <a:gd name="connsiteY6" fmla="*/ 1498759 h 1602667"/>
                  <a:gd name="connsiteX7" fmla="*/ 1473148 w 1548359"/>
                  <a:gd name="connsiteY7" fmla="*/ 1078716 h 1602667"/>
                  <a:gd name="connsiteX8" fmla="*/ 1548359 w 1548359"/>
                  <a:gd name="connsiteY8" fmla="*/ 979363 h 1602667"/>
                  <a:gd name="connsiteX9" fmla="*/ 614290 w 1548359"/>
                  <a:gd name="connsiteY9" fmla="*/ 0 h 160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8359" h="1602667">
                    <a:moveTo>
                      <a:pt x="614290" y="0"/>
                    </a:moveTo>
                    <a:lnTo>
                      <a:pt x="556670" y="57964"/>
                    </a:lnTo>
                    <a:cubicBezTo>
                      <a:pt x="210801" y="438505"/>
                      <a:pt x="0" y="944014"/>
                      <a:pt x="0" y="1498759"/>
                    </a:cubicBezTo>
                    <a:lnTo>
                      <a:pt x="5247" y="1602667"/>
                    </a:lnTo>
                    <a:lnTo>
                      <a:pt x="1360691" y="1602667"/>
                    </a:lnTo>
                    <a:lnTo>
                      <a:pt x="1357228" y="1579974"/>
                    </a:lnTo>
                    <a:cubicBezTo>
                      <a:pt x="1354516" y="1553271"/>
                      <a:pt x="1353127" y="1526177"/>
                      <a:pt x="1353127" y="1498759"/>
                    </a:cubicBezTo>
                    <a:cubicBezTo>
                      <a:pt x="1353127" y="1344531"/>
                      <a:pt x="1397082" y="1200568"/>
                      <a:pt x="1473148" y="1078716"/>
                    </a:cubicBezTo>
                    <a:lnTo>
                      <a:pt x="1548359" y="979363"/>
                    </a:lnTo>
                    <a:lnTo>
                      <a:pt x="6142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" name="íślíḋè-Freeform: Shape 22">
                <a:extLst>
                  <a:ext uri="{FF2B5EF4-FFF2-40B4-BE49-F238E27FC236}">
                    <a16:creationId xmlns:a16="http://schemas.microsoft.com/office/drawing/2014/main" xmlns="" id="{A5B43834-BBD1-471A-B782-CDD04EC1EFCF}"/>
                  </a:ext>
                </a:extLst>
              </p:cNvPr>
              <p:cNvSpPr/>
              <p:nvPr/>
            </p:nvSpPr>
            <p:spPr>
              <a:xfrm flipH="1">
                <a:off x="6096003" y="3168074"/>
                <a:ext cx="1528545" cy="1623440"/>
              </a:xfrm>
              <a:custGeom>
                <a:avLst/>
                <a:gdLst>
                  <a:gd name="connsiteX0" fmla="*/ 1528545 w 1528545"/>
                  <a:gd name="connsiteY0" fmla="*/ 0 h 1623440"/>
                  <a:gd name="connsiteX1" fmla="*/ 1309453 w 1528545"/>
                  <a:gd name="connsiteY1" fmla="*/ 11063 h 1623440"/>
                  <a:gd name="connsiteX2" fmla="*/ 78264 w 1528545"/>
                  <a:gd name="connsiteY2" fmla="*/ 565345 h 1623440"/>
                  <a:gd name="connsiteX3" fmla="*/ 0 w 1528545"/>
                  <a:gd name="connsiteY3" fmla="*/ 644077 h 1623440"/>
                  <a:gd name="connsiteX4" fmla="*/ 934069 w 1528545"/>
                  <a:gd name="connsiteY4" fmla="*/ 1623440 h 1623440"/>
                  <a:gd name="connsiteX5" fmla="*/ 945189 w 1528545"/>
                  <a:gd name="connsiteY5" fmla="*/ 1608749 h 1623440"/>
                  <a:gd name="connsiteX6" fmla="*/ 1451949 w 1528545"/>
                  <a:gd name="connsiteY6" fmla="*/ 1352610 h 1623440"/>
                  <a:gd name="connsiteX7" fmla="*/ 1528545 w 1528545"/>
                  <a:gd name="connsiteY7" fmla="*/ 1348742 h 1623440"/>
                  <a:gd name="connsiteX8" fmla="*/ 1528545 w 1528545"/>
                  <a:gd name="connsiteY8" fmla="*/ 0 h 16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8545" h="1623440">
                    <a:moveTo>
                      <a:pt x="1528545" y="0"/>
                    </a:moveTo>
                    <a:lnTo>
                      <a:pt x="1309453" y="11063"/>
                    </a:lnTo>
                    <a:cubicBezTo>
                      <a:pt x="836718" y="59072"/>
                      <a:pt x="409410" y="260745"/>
                      <a:pt x="78264" y="565345"/>
                    </a:cubicBezTo>
                    <a:lnTo>
                      <a:pt x="0" y="644077"/>
                    </a:lnTo>
                    <a:lnTo>
                      <a:pt x="934069" y="1623440"/>
                    </a:lnTo>
                    <a:lnTo>
                      <a:pt x="945189" y="1608749"/>
                    </a:lnTo>
                    <a:cubicBezTo>
                      <a:pt x="1073399" y="1467687"/>
                      <a:pt x="1251677" y="1372949"/>
                      <a:pt x="1451949" y="1352610"/>
                    </a:cubicBezTo>
                    <a:lnTo>
                      <a:pt x="1528545" y="1348742"/>
                    </a:lnTo>
                    <a:lnTo>
                      <a:pt x="15285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13" name="íślíḋè-Rectangle 9">
            <a:extLst>
              <a:ext uri="{FF2B5EF4-FFF2-40B4-BE49-F238E27FC236}">
                <a16:creationId xmlns:a16="http://schemas.microsoft.com/office/drawing/2014/main" xmlns="" id="{1E93BC5D-C979-4081-88C0-C07CEFE596C2}"/>
              </a:ext>
            </a:extLst>
          </p:cNvPr>
          <p:cNvSpPr/>
          <p:nvPr/>
        </p:nvSpPr>
        <p:spPr>
          <a:xfrm>
            <a:off x="5534024" y="901512"/>
            <a:ext cx="2383465" cy="244376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defTabSz="914378">
              <a:defRPr/>
            </a:pPr>
            <a:r>
              <a:rPr lang="ru-RU" altLang="zh-CN" sz="1400" b="1" dirty="0" smtClean="0">
                <a:solidFill>
                  <a:schemeClr val="accent6"/>
                </a:solidFill>
              </a:rPr>
              <a:t>Что улучшить в районе</a:t>
            </a:r>
            <a:endParaRPr lang="zh-CN" altLang="en-US" sz="1400" b="1" dirty="0">
              <a:solidFill>
                <a:schemeClr val="accent6"/>
              </a:solidFill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xmlns="" id="{3A7AADF8-9754-445F-BCDB-AEEDE9E877A5}"/>
              </a:ext>
            </a:extLst>
          </p:cNvPr>
          <p:cNvGrpSpPr/>
          <p:nvPr/>
        </p:nvGrpSpPr>
        <p:grpSpPr>
          <a:xfrm>
            <a:off x="0" y="3115970"/>
            <a:ext cx="3146801" cy="1715571"/>
            <a:chOff x="-188400" y="3024000"/>
            <a:chExt cx="3760320" cy="951100"/>
          </a:xfrm>
        </p:grpSpPr>
        <p:sp>
          <p:nvSpPr>
            <p:cNvPr id="15" name="íślíḋè-TextBox 11">
              <a:extLst>
                <a:ext uri="{FF2B5EF4-FFF2-40B4-BE49-F238E27FC236}">
                  <a16:creationId xmlns:a16="http://schemas.microsoft.com/office/drawing/2014/main" xmlns="" id="{ABC5768D-1534-4F1D-9A14-2549FEEA98AE}"/>
                </a:ext>
              </a:extLst>
            </p:cNvPr>
            <p:cNvSpPr txBox="1"/>
            <p:nvPr/>
          </p:nvSpPr>
          <p:spPr>
            <a:xfrm>
              <a:off x="-188400" y="3385544"/>
              <a:ext cx="3205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Экология – 33 %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Быт и досуг – 32 %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Комфортная среда – 21 %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Безопасность – 14 %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íślíḋè-Rectangle 12">
              <a:extLst>
                <a:ext uri="{FF2B5EF4-FFF2-40B4-BE49-F238E27FC236}">
                  <a16:creationId xmlns:a16="http://schemas.microsoft.com/office/drawing/2014/main" xmlns="" id="{063EE05D-8E40-420F-B421-0DD0CB5DD861}"/>
                </a:ext>
              </a:extLst>
            </p:cNvPr>
            <p:cNvSpPr/>
            <p:nvPr/>
          </p:nvSpPr>
          <p:spPr>
            <a:xfrm>
              <a:off x="42316" y="3024000"/>
              <a:ext cx="3529604" cy="310745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ctr" defTabSz="914378">
                <a:defRPr/>
              </a:pPr>
              <a:r>
                <a:rPr lang="ru-RU" altLang="zh-CN" sz="1400" b="1" dirty="0" smtClean="0"/>
                <a:t>Причины выбора</a:t>
              </a:r>
            </a:p>
            <a:p>
              <a:pPr lvl="0" algn="ctr" defTabSz="914378">
                <a:defRPr/>
              </a:pPr>
              <a:r>
                <a:rPr lang="ru-RU" altLang="zh-CN" sz="1400" b="1" dirty="0" smtClean="0"/>
                <a:t> места жительства</a:t>
              </a:r>
              <a:endParaRPr lang="zh-CN" altLang="en-US" sz="1400" b="1" dirty="0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xmlns="" id="{8E71D4D9-E86D-4F19-824C-CB144C7737F7}"/>
              </a:ext>
            </a:extLst>
          </p:cNvPr>
          <p:cNvGrpSpPr/>
          <p:nvPr/>
        </p:nvGrpSpPr>
        <p:grpSpPr>
          <a:xfrm>
            <a:off x="85724" y="863559"/>
            <a:ext cx="5893716" cy="1365289"/>
            <a:chOff x="-256139" y="3223121"/>
            <a:chExt cx="4420544" cy="751979"/>
          </a:xfrm>
        </p:grpSpPr>
        <p:sp>
          <p:nvSpPr>
            <p:cNvPr id="18" name="íślíḋè-TextBox 14">
              <a:extLst>
                <a:ext uri="{FF2B5EF4-FFF2-40B4-BE49-F238E27FC236}">
                  <a16:creationId xmlns:a16="http://schemas.microsoft.com/office/drawing/2014/main" xmlns="" id="{BFC19E9A-160F-41DA-A4A6-CE950D4D7CFC}"/>
                </a:ext>
              </a:extLst>
            </p:cNvPr>
            <p:cNvSpPr txBox="1"/>
            <p:nvPr/>
          </p:nvSpPr>
          <p:spPr>
            <a:xfrm>
              <a:off x="-256139" y="3223121"/>
              <a:ext cx="3981577" cy="75197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Сложность найти работу – 41 %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Низкий уровень заработной платы – 32 %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Обустройство сельских территорий – 18 %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Плохая транспортная развязка и логистика – 9 %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íślíḋè-Rectangle 15">
              <a:extLst>
                <a:ext uri="{FF2B5EF4-FFF2-40B4-BE49-F238E27FC236}">
                  <a16:creationId xmlns:a16="http://schemas.microsoft.com/office/drawing/2014/main" xmlns="" id="{8638B68B-BE19-40C8-908F-8C0D0A67AE24}"/>
                </a:ext>
              </a:extLst>
            </p:cNvPr>
            <p:cNvSpPr/>
            <p:nvPr/>
          </p:nvSpPr>
          <p:spPr>
            <a:xfrm>
              <a:off x="-256139" y="3252829"/>
              <a:ext cx="4420544" cy="164306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378">
                <a:defRPr/>
              </a:pPr>
              <a:r>
                <a:rPr lang="ru-RU" altLang="zh-CN" sz="1400" b="1" dirty="0" smtClean="0">
                  <a:solidFill>
                    <a:schemeClr val="accent1"/>
                  </a:solidFill>
                </a:rPr>
                <a:t>Наиболее актуальные проблемы проживания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íślíḋè-Rectangle 18">
            <a:extLst>
              <a:ext uri="{FF2B5EF4-FFF2-40B4-BE49-F238E27FC236}">
                <a16:creationId xmlns:a16="http://schemas.microsoft.com/office/drawing/2014/main" xmlns="" id="{F9DCFAEC-AFC8-4174-A17E-9BDFB1C43E5D}"/>
              </a:ext>
            </a:extLst>
          </p:cNvPr>
          <p:cNvSpPr/>
          <p:nvPr/>
        </p:nvSpPr>
        <p:spPr>
          <a:xfrm>
            <a:off x="6180805" y="3115971"/>
            <a:ext cx="2963195" cy="496829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defTabSz="914378">
              <a:defRPr/>
            </a:pPr>
            <a:r>
              <a:rPr lang="ru-RU" altLang="zh-CN" sz="1400" b="1" dirty="0" smtClean="0"/>
              <a:t>Основные преимущества</a:t>
            </a:r>
          </a:p>
          <a:p>
            <a:pPr lvl="0" defTabSz="914378">
              <a:defRPr/>
            </a:pPr>
            <a:r>
              <a:rPr lang="ru-RU" altLang="zh-CN" sz="1400" b="1" dirty="0" smtClean="0"/>
              <a:t>               района</a:t>
            </a:r>
          </a:p>
          <a:p>
            <a:pPr lvl="0" defTabSz="914378">
              <a:defRPr/>
            </a:pPr>
            <a:endParaRPr lang="zh-CN" altLang="en-US" sz="1400" b="1" dirty="0"/>
          </a:p>
        </p:txBody>
      </p:sp>
      <p:sp>
        <p:nvSpPr>
          <p:cNvPr id="25" name="íślíḋè-Freeform: Shape 25">
            <a:extLst>
              <a:ext uri="{FF2B5EF4-FFF2-40B4-BE49-F238E27FC236}">
                <a16:creationId xmlns:a16="http://schemas.microsoft.com/office/drawing/2014/main" xmlns="" id="{042485C5-C91C-4BCA-9B55-B60CCB7BC5D9}"/>
              </a:ext>
            </a:extLst>
          </p:cNvPr>
          <p:cNvSpPr>
            <a:spLocks/>
          </p:cNvSpPr>
          <p:nvPr/>
        </p:nvSpPr>
        <p:spPr bwMode="auto">
          <a:xfrm>
            <a:off x="5084983" y="2570430"/>
            <a:ext cx="309200" cy="308623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6" name="íślíḋè-Freeform: Shape 27">
            <a:extLst>
              <a:ext uri="{FF2B5EF4-FFF2-40B4-BE49-F238E27FC236}">
                <a16:creationId xmlns:a16="http://schemas.microsoft.com/office/drawing/2014/main" xmlns="" id="{E21BE51A-E2F4-4010-B49B-2C34D644A287}"/>
              </a:ext>
            </a:extLst>
          </p:cNvPr>
          <p:cNvSpPr>
            <a:spLocks noChangeAspect="1"/>
          </p:cNvSpPr>
          <p:nvPr/>
        </p:nvSpPr>
        <p:spPr bwMode="auto">
          <a:xfrm>
            <a:off x="3869841" y="2545117"/>
            <a:ext cx="359630" cy="359251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58" y="1215813"/>
            <a:ext cx="4410280" cy="16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2432" y="3612801"/>
            <a:ext cx="353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Развитое сельское хозяйство</a:t>
            </a:r>
          </a:p>
          <a:p>
            <a:r>
              <a:rPr lang="ru-RU" sz="1200" dirty="0" smtClean="0"/>
              <a:t>Социальная сфера</a:t>
            </a:r>
          </a:p>
          <a:p>
            <a:r>
              <a:rPr lang="ru-RU" sz="1200" dirty="0" smtClean="0"/>
              <a:t>Экология </a:t>
            </a:r>
          </a:p>
          <a:p>
            <a:r>
              <a:rPr lang="ru-RU" sz="1200" dirty="0" smtClean="0"/>
              <a:t>Географическое расположение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89053" y="3287101"/>
            <a:ext cx="810263" cy="962025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55441" y="3880759"/>
            <a:ext cx="835509" cy="878342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7661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b="1" dirty="0" smtClean="0">
                <a:solidFill>
                  <a:schemeClr val="accent1"/>
                </a:solidFill>
              </a:rPr>
              <a:t>SWOT </a:t>
            </a:r>
            <a:r>
              <a:rPr lang="ru-RU" altLang="zh-CN" sz="2000" b="1" dirty="0" smtClean="0">
                <a:solidFill>
                  <a:schemeClr val="accent1"/>
                </a:solidFill>
              </a:rPr>
              <a:t>- анализ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xmlns="" id="{CC716111-6000-44A8-8E8C-8520BA482B5D}"/>
              </a:ext>
            </a:extLst>
          </p:cNvPr>
          <p:cNvGrpSpPr/>
          <p:nvPr/>
        </p:nvGrpSpPr>
        <p:grpSpPr>
          <a:xfrm>
            <a:off x="2924575" y="1401471"/>
            <a:ext cx="2852655" cy="1521182"/>
            <a:chOff x="3999789" y="2503824"/>
            <a:chExt cx="4182900" cy="2028243"/>
          </a:xfrm>
        </p:grpSpPr>
        <p:sp>
          <p:nvSpPr>
            <p:cNvPr id="9" name="îṣļîḑé-Freeform: Shape 7">
              <a:extLst>
                <a:ext uri="{FF2B5EF4-FFF2-40B4-BE49-F238E27FC236}">
                  <a16:creationId xmlns:a16="http://schemas.microsoft.com/office/drawing/2014/main" xmlns="" id="{AEE5CFD9-621D-4BD3-9C77-6AC4164C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6" y="3429000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94C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îṣļîḑé-Freeform: Shape 8">
              <a:extLst>
                <a:ext uri="{FF2B5EF4-FFF2-40B4-BE49-F238E27FC236}">
                  <a16:creationId xmlns:a16="http://schemas.microsoft.com/office/drawing/2014/main" xmlns="" id="{894FCDB8-E66A-4FA1-B3D0-C99EB4A0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9" y="3429000"/>
              <a:ext cx="9525" cy="0"/>
            </a:xfrm>
            <a:custGeom>
              <a:avLst/>
              <a:gdLst>
                <a:gd name="T0" fmla="*/ 0 w 2"/>
                <a:gd name="T1" fmla="*/ 0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94C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8" name="îṣļîḑé-Freeform: Shape 25">
              <a:extLst>
                <a:ext uri="{FF2B5EF4-FFF2-40B4-BE49-F238E27FC236}">
                  <a16:creationId xmlns:a16="http://schemas.microsoft.com/office/drawing/2014/main" xmlns="" id="{2C1EB9B5-2180-4F81-8DC2-D9020050E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526" y="2503824"/>
              <a:ext cx="290998" cy="290997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8 h 176"/>
                <a:gd name="T12" fmla="*/ 142 w 176"/>
                <a:gd name="T13" fmla="*/ 29 h 176"/>
                <a:gd name="T14" fmla="*/ 122 w 176"/>
                <a:gd name="T15" fmla="*/ 49 h 176"/>
                <a:gd name="T16" fmla="*/ 88 w 176"/>
                <a:gd name="T17" fmla="*/ 36 h 176"/>
                <a:gd name="T18" fmla="*/ 54 w 176"/>
                <a:gd name="T19" fmla="*/ 49 h 176"/>
                <a:gd name="T20" fmla="*/ 34 w 176"/>
                <a:gd name="T21" fmla="*/ 29 h 176"/>
                <a:gd name="T22" fmla="*/ 88 w 176"/>
                <a:gd name="T23" fmla="*/ 8 h 176"/>
                <a:gd name="T24" fmla="*/ 132 w 176"/>
                <a:gd name="T25" fmla="*/ 88 h 176"/>
                <a:gd name="T26" fmla="*/ 88 w 176"/>
                <a:gd name="T27" fmla="*/ 132 h 176"/>
                <a:gd name="T28" fmla="*/ 44 w 176"/>
                <a:gd name="T29" fmla="*/ 88 h 176"/>
                <a:gd name="T30" fmla="*/ 88 w 176"/>
                <a:gd name="T31" fmla="*/ 44 h 176"/>
                <a:gd name="T32" fmla="*/ 132 w 176"/>
                <a:gd name="T33" fmla="*/ 88 h 176"/>
                <a:gd name="T34" fmla="*/ 8 w 176"/>
                <a:gd name="T35" fmla="*/ 88 h 176"/>
                <a:gd name="T36" fmla="*/ 29 w 176"/>
                <a:gd name="T37" fmla="*/ 34 h 176"/>
                <a:gd name="T38" fmla="*/ 49 w 176"/>
                <a:gd name="T39" fmla="*/ 54 h 176"/>
                <a:gd name="T40" fmla="*/ 36 w 176"/>
                <a:gd name="T41" fmla="*/ 88 h 176"/>
                <a:gd name="T42" fmla="*/ 49 w 176"/>
                <a:gd name="T43" fmla="*/ 122 h 176"/>
                <a:gd name="T44" fmla="*/ 29 w 176"/>
                <a:gd name="T45" fmla="*/ 142 h 176"/>
                <a:gd name="T46" fmla="*/ 8 w 176"/>
                <a:gd name="T47" fmla="*/ 88 h 176"/>
                <a:gd name="T48" fmla="*/ 88 w 176"/>
                <a:gd name="T49" fmla="*/ 168 h 176"/>
                <a:gd name="T50" fmla="*/ 34 w 176"/>
                <a:gd name="T51" fmla="*/ 147 h 176"/>
                <a:gd name="T52" fmla="*/ 54 w 176"/>
                <a:gd name="T53" fmla="*/ 127 h 176"/>
                <a:gd name="T54" fmla="*/ 88 w 176"/>
                <a:gd name="T55" fmla="*/ 140 h 176"/>
                <a:gd name="T56" fmla="*/ 122 w 176"/>
                <a:gd name="T57" fmla="*/ 127 h 176"/>
                <a:gd name="T58" fmla="*/ 142 w 176"/>
                <a:gd name="T59" fmla="*/ 147 h 176"/>
                <a:gd name="T60" fmla="*/ 88 w 176"/>
                <a:gd name="T61" fmla="*/ 168 h 176"/>
                <a:gd name="T62" fmla="*/ 147 w 176"/>
                <a:gd name="T63" fmla="*/ 142 h 176"/>
                <a:gd name="T64" fmla="*/ 127 w 176"/>
                <a:gd name="T65" fmla="*/ 122 h 176"/>
                <a:gd name="T66" fmla="*/ 140 w 176"/>
                <a:gd name="T67" fmla="*/ 88 h 176"/>
                <a:gd name="T68" fmla="*/ 127 w 176"/>
                <a:gd name="T69" fmla="*/ 54 h 176"/>
                <a:gd name="T70" fmla="*/ 147 w 176"/>
                <a:gd name="T71" fmla="*/ 34 h 176"/>
                <a:gd name="T72" fmla="*/ 168 w 176"/>
                <a:gd name="T73" fmla="*/ 88 h 176"/>
                <a:gd name="T74" fmla="*/ 147 w 176"/>
                <a:gd name="T75" fmla="*/ 1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8"/>
                  </a:moveTo>
                  <a:cubicBezTo>
                    <a:pt x="109" y="8"/>
                    <a:pt x="127" y="16"/>
                    <a:pt x="142" y="2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3" y="41"/>
                    <a:pt x="101" y="36"/>
                    <a:pt x="88" y="36"/>
                  </a:cubicBezTo>
                  <a:cubicBezTo>
                    <a:pt x="75" y="36"/>
                    <a:pt x="63" y="41"/>
                    <a:pt x="54" y="4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9" y="16"/>
                    <a:pt x="67" y="8"/>
                    <a:pt x="88" y="8"/>
                  </a:cubicBezTo>
                  <a:moveTo>
                    <a:pt x="132" y="88"/>
                  </a:moveTo>
                  <a:cubicBezTo>
                    <a:pt x="132" y="112"/>
                    <a:pt x="112" y="132"/>
                    <a:pt x="88" y="132"/>
                  </a:cubicBezTo>
                  <a:cubicBezTo>
                    <a:pt x="64" y="132"/>
                    <a:pt x="44" y="112"/>
                    <a:pt x="44" y="88"/>
                  </a:cubicBezTo>
                  <a:cubicBezTo>
                    <a:pt x="44" y="64"/>
                    <a:pt x="64" y="44"/>
                    <a:pt x="88" y="44"/>
                  </a:cubicBezTo>
                  <a:cubicBezTo>
                    <a:pt x="112" y="44"/>
                    <a:pt x="132" y="64"/>
                    <a:pt x="132" y="88"/>
                  </a:cubicBezTo>
                  <a:moveTo>
                    <a:pt x="8" y="88"/>
                  </a:moveTo>
                  <a:cubicBezTo>
                    <a:pt x="8" y="67"/>
                    <a:pt x="16" y="49"/>
                    <a:pt x="29" y="3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1" y="63"/>
                    <a:pt x="36" y="75"/>
                    <a:pt x="36" y="88"/>
                  </a:cubicBezTo>
                  <a:cubicBezTo>
                    <a:pt x="36" y="101"/>
                    <a:pt x="41" y="113"/>
                    <a:pt x="49" y="12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16" y="127"/>
                    <a:pt x="8" y="109"/>
                    <a:pt x="8" y="88"/>
                  </a:cubicBezTo>
                  <a:moveTo>
                    <a:pt x="88" y="168"/>
                  </a:moveTo>
                  <a:cubicBezTo>
                    <a:pt x="67" y="168"/>
                    <a:pt x="49" y="160"/>
                    <a:pt x="34" y="14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63" y="135"/>
                    <a:pt x="75" y="140"/>
                    <a:pt x="88" y="140"/>
                  </a:cubicBezTo>
                  <a:cubicBezTo>
                    <a:pt x="101" y="140"/>
                    <a:pt x="113" y="135"/>
                    <a:pt x="122" y="12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27" y="160"/>
                    <a:pt x="109" y="168"/>
                    <a:pt x="88" y="168"/>
                  </a:cubicBezTo>
                  <a:moveTo>
                    <a:pt x="147" y="142"/>
                  </a:moveTo>
                  <a:cubicBezTo>
                    <a:pt x="127" y="122"/>
                    <a:pt x="127" y="122"/>
                    <a:pt x="127" y="122"/>
                  </a:cubicBezTo>
                  <a:cubicBezTo>
                    <a:pt x="135" y="113"/>
                    <a:pt x="140" y="101"/>
                    <a:pt x="140" y="88"/>
                  </a:cubicBezTo>
                  <a:cubicBezTo>
                    <a:pt x="140" y="75"/>
                    <a:pt x="135" y="63"/>
                    <a:pt x="127" y="5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60" y="49"/>
                    <a:pt x="168" y="67"/>
                    <a:pt x="168" y="88"/>
                  </a:cubicBezTo>
                  <a:cubicBezTo>
                    <a:pt x="168" y="109"/>
                    <a:pt x="160" y="127"/>
                    <a:pt x="147" y="1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6" name="îṣļîḑé-Freeform: Shape 28">
              <a:extLst>
                <a:ext uri="{FF2B5EF4-FFF2-40B4-BE49-F238E27FC236}">
                  <a16:creationId xmlns:a16="http://schemas.microsoft.com/office/drawing/2014/main" xmlns="" id="{8640AAA0-3221-428D-815D-D22EF2587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690" y="3136384"/>
              <a:ext cx="290999" cy="237699"/>
            </a:xfrm>
            <a:custGeom>
              <a:avLst/>
              <a:gdLst>
                <a:gd name="T0" fmla="*/ 120 w 176"/>
                <a:gd name="T1" fmla="*/ 16 h 144"/>
                <a:gd name="T2" fmla="*/ 72 w 176"/>
                <a:gd name="T3" fmla="*/ 0 h 144"/>
                <a:gd name="T4" fmla="*/ 8 w 176"/>
                <a:gd name="T5" fmla="*/ 16 h 144"/>
                <a:gd name="T6" fmla="*/ 0 w 176"/>
                <a:gd name="T7" fmla="*/ 64 h 144"/>
                <a:gd name="T8" fmla="*/ 8 w 176"/>
                <a:gd name="T9" fmla="*/ 136 h 144"/>
                <a:gd name="T10" fmla="*/ 160 w 176"/>
                <a:gd name="T11" fmla="*/ 144 h 144"/>
                <a:gd name="T12" fmla="*/ 168 w 176"/>
                <a:gd name="T13" fmla="*/ 72 h 144"/>
                <a:gd name="T14" fmla="*/ 176 w 176"/>
                <a:gd name="T15" fmla="*/ 24 h 144"/>
                <a:gd name="T16" fmla="*/ 72 w 176"/>
                <a:gd name="T17" fmla="*/ 8 h 144"/>
                <a:gd name="T18" fmla="*/ 112 w 176"/>
                <a:gd name="T19" fmla="*/ 16 h 144"/>
                <a:gd name="T20" fmla="*/ 72 w 176"/>
                <a:gd name="T21" fmla="*/ 8 h 144"/>
                <a:gd name="T22" fmla="*/ 16 w 176"/>
                <a:gd name="T23" fmla="*/ 136 h 144"/>
                <a:gd name="T24" fmla="*/ 32 w 176"/>
                <a:gd name="T25" fmla="*/ 72 h 144"/>
                <a:gd name="T26" fmla="*/ 40 w 176"/>
                <a:gd name="T27" fmla="*/ 88 h 144"/>
                <a:gd name="T28" fmla="*/ 64 w 176"/>
                <a:gd name="T29" fmla="*/ 80 h 144"/>
                <a:gd name="T30" fmla="*/ 112 w 176"/>
                <a:gd name="T31" fmla="*/ 72 h 144"/>
                <a:gd name="T32" fmla="*/ 120 w 176"/>
                <a:gd name="T33" fmla="*/ 88 h 144"/>
                <a:gd name="T34" fmla="*/ 144 w 176"/>
                <a:gd name="T35" fmla="*/ 80 h 144"/>
                <a:gd name="T36" fmla="*/ 160 w 176"/>
                <a:gd name="T37" fmla="*/ 72 h 144"/>
                <a:gd name="T38" fmla="*/ 40 w 176"/>
                <a:gd name="T39" fmla="*/ 56 h 144"/>
                <a:gd name="T40" fmla="*/ 56 w 176"/>
                <a:gd name="T41" fmla="*/ 80 h 144"/>
                <a:gd name="T42" fmla="*/ 40 w 176"/>
                <a:gd name="T43" fmla="*/ 56 h 144"/>
                <a:gd name="T44" fmla="*/ 136 w 176"/>
                <a:gd name="T45" fmla="*/ 56 h 144"/>
                <a:gd name="T46" fmla="*/ 120 w 176"/>
                <a:gd name="T47" fmla="*/ 80 h 144"/>
                <a:gd name="T48" fmla="*/ 168 w 176"/>
                <a:gd name="T49" fmla="*/ 64 h 144"/>
                <a:gd name="T50" fmla="*/ 144 w 176"/>
                <a:gd name="T51" fmla="*/ 56 h 144"/>
                <a:gd name="T52" fmla="*/ 120 w 176"/>
                <a:gd name="T53" fmla="*/ 48 h 144"/>
                <a:gd name="T54" fmla="*/ 112 w 176"/>
                <a:gd name="T55" fmla="*/ 64 h 144"/>
                <a:gd name="T56" fmla="*/ 64 w 176"/>
                <a:gd name="T57" fmla="*/ 56 h 144"/>
                <a:gd name="T58" fmla="*/ 40 w 176"/>
                <a:gd name="T59" fmla="*/ 48 h 144"/>
                <a:gd name="T60" fmla="*/ 32 w 176"/>
                <a:gd name="T61" fmla="*/ 64 h 144"/>
                <a:gd name="T62" fmla="*/ 8 w 176"/>
                <a:gd name="T63" fmla="*/ 24 h 144"/>
                <a:gd name="T64" fmla="*/ 168 w 176"/>
                <a:gd name="T65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44">
                  <a:moveTo>
                    <a:pt x="168" y="16"/>
                  </a:move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40"/>
                    <a:pt x="12" y="144"/>
                    <a:pt x="16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4" y="144"/>
                    <a:pt x="168" y="140"/>
                    <a:pt x="168" y="136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72" y="72"/>
                    <a:pt x="176" y="68"/>
                    <a:pt x="176" y="6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0"/>
                    <a:pt x="172" y="16"/>
                    <a:pt x="168" y="16"/>
                  </a:cubicBezTo>
                  <a:moveTo>
                    <a:pt x="72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8" y="8"/>
                    <a:pt x="72" y="8"/>
                  </a:cubicBezTo>
                  <a:moveTo>
                    <a:pt x="160" y="136"/>
                  </a:moveTo>
                  <a:cubicBezTo>
                    <a:pt x="16" y="136"/>
                    <a:pt x="16" y="136"/>
                    <a:pt x="16" y="13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4"/>
                    <a:pt x="36" y="88"/>
                    <a:pt x="40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60" y="88"/>
                    <a:pt x="64" y="84"/>
                    <a:pt x="64" y="80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4"/>
                    <a:pt x="116" y="88"/>
                    <a:pt x="120" y="88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40" y="88"/>
                    <a:pt x="144" y="84"/>
                    <a:pt x="144" y="80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60" y="72"/>
                    <a:pt x="160" y="72"/>
                    <a:pt x="160" y="72"/>
                  </a:cubicBezTo>
                  <a:lnTo>
                    <a:pt x="160" y="136"/>
                  </a:lnTo>
                  <a:close/>
                  <a:moveTo>
                    <a:pt x="40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40" y="80"/>
                    <a:pt x="40" y="80"/>
                    <a:pt x="40" y="80"/>
                  </a:cubicBezTo>
                  <a:lnTo>
                    <a:pt x="40" y="56"/>
                  </a:lnTo>
                  <a:close/>
                  <a:moveTo>
                    <a:pt x="120" y="56"/>
                  </a:moveTo>
                  <a:cubicBezTo>
                    <a:pt x="136" y="56"/>
                    <a:pt x="136" y="56"/>
                    <a:pt x="136" y="56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20" y="80"/>
                    <a:pt x="120" y="80"/>
                    <a:pt x="120" y="80"/>
                  </a:cubicBezTo>
                  <a:lnTo>
                    <a:pt x="120" y="56"/>
                  </a:lnTo>
                  <a:close/>
                  <a:moveTo>
                    <a:pt x="168" y="64"/>
                  </a:moveTo>
                  <a:cubicBezTo>
                    <a:pt x="144" y="64"/>
                    <a:pt x="144" y="64"/>
                    <a:pt x="144" y="64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4" y="52"/>
                    <a:pt x="140" y="48"/>
                    <a:pt x="136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6" y="48"/>
                    <a:pt x="112" y="52"/>
                    <a:pt x="112" y="56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2"/>
                    <a:pt x="60" y="48"/>
                    <a:pt x="56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6" y="48"/>
                    <a:pt x="32" y="52"/>
                    <a:pt x="32" y="5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68" y="24"/>
                    <a:pt x="168" y="24"/>
                    <a:pt x="168" y="24"/>
                  </a:cubicBezTo>
                  <a:lnTo>
                    <a:pt x="16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îṣļîḑé-Freeform: Shape 31">
              <a:extLst>
                <a:ext uri="{FF2B5EF4-FFF2-40B4-BE49-F238E27FC236}">
                  <a16:creationId xmlns:a16="http://schemas.microsoft.com/office/drawing/2014/main" xmlns="" id="{73AAF785-D420-4C4C-9AA3-D819838CD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952" y="2515484"/>
              <a:ext cx="290998" cy="237699"/>
            </a:xfrm>
            <a:custGeom>
              <a:avLst/>
              <a:gdLst>
                <a:gd name="T0" fmla="*/ 160 w 176"/>
                <a:gd name="T1" fmla="*/ 16 h 144"/>
                <a:gd name="T2" fmla="*/ 88 w 176"/>
                <a:gd name="T3" fmla="*/ 16 h 144"/>
                <a:gd name="T4" fmla="*/ 56 w 176"/>
                <a:gd name="T5" fmla="*/ 0 h 144"/>
                <a:gd name="T6" fmla="*/ 16 w 176"/>
                <a:gd name="T7" fmla="*/ 0 h 144"/>
                <a:gd name="T8" fmla="*/ 0 w 176"/>
                <a:gd name="T9" fmla="*/ 16 h 144"/>
                <a:gd name="T10" fmla="*/ 0 w 176"/>
                <a:gd name="T11" fmla="*/ 128 h 144"/>
                <a:gd name="T12" fmla="*/ 16 w 176"/>
                <a:gd name="T13" fmla="*/ 144 h 144"/>
                <a:gd name="T14" fmla="*/ 160 w 176"/>
                <a:gd name="T15" fmla="*/ 144 h 144"/>
                <a:gd name="T16" fmla="*/ 176 w 176"/>
                <a:gd name="T17" fmla="*/ 128 h 144"/>
                <a:gd name="T18" fmla="*/ 176 w 176"/>
                <a:gd name="T19" fmla="*/ 32 h 144"/>
                <a:gd name="T20" fmla="*/ 160 w 176"/>
                <a:gd name="T21" fmla="*/ 16 h 144"/>
                <a:gd name="T22" fmla="*/ 168 w 176"/>
                <a:gd name="T23" fmla="*/ 128 h 144"/>
                <a:gd name="T24" fmla="*/ 160 w 176"/>
                <a:gd name="T25" fmla="*/ 136 h 144"/>
                <a:gd name="T26" fmla="*/ 16 w 176"/>
                <a:gd name="T27" fmla="*/ 136 h 144"/>
                <a:gd name="T28" fmla="*/ 8 w 176"/>
                <a:gd name="T29" fmla="*/ 128 h 144"/>
                <a:gd name="T30" fmla="*/ 8 w 176"/>
                <a:gd name="T31" fmla="*/ 48 h 144"/>
                <a:gd name="T32" fmla="*/ 168 w 176"/>
                <a:gd name="T33" fmla="*/ 48 h 144"/>
                <a:gd name="T34" fmla="*/ 168 w 176"/>
                <a:gd name="T35" fmla="*/ 128 h 144"/>
                <a:gd name="T36" fmla="*/ 168 w 176"/>
                <a:gd name="T37" fmla="*/ 40 h 144"/>
                <a:gd name="T38" fmla="*/ 8 w 176"/>
                <a:gd name="T39" fmla="*/ 40 h 144"/>
                <a:gd name="T40" fmla="*/ 8 w 176"/>
                <a:gd name="T41" fmla="*/ 16 h 144"/>
                <a:gd name="T42" fmla="*/ 16 w 176"/>
                <a:gd name="T43" fmla="*/ 8 h 144"/>
                <a:gd name="T44" fmla="*/ 56 w 176"/>
                <a:gd name="T45" fmla="*/ 8 h 144"/>
                <a:gd name="T46" fmla="*/ 88 w 176"/>
                <a:gd name="T47" fmla="*/ 24 h 144"/>
                <a:gd name="T48" fmla="*/ 160 w 176"/>
                <a:gd name="T49" fmla="*/ 24 h 144"/>
                <a:gd name="T50" fmla="*/ 168 w 176"/>
                <a:gd name="T51" fmla="*/ 32 h 144"/>
                <a:gd name="T52" fmla="*/ 168 w 176"/>
                <a:gd name="T53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44"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9" y="144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  <a:moveTo>
                    <a:pt x="168" y="128"/>
                  </a:moveTo>
                  <a:cubicBezTo>
                    <a:pt x="168" y="132"/>
                    <a:pt x="164" y="136"/>
                    <a:pt x="160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168" y="128"/>
                  </a:lnTo>
                  <a:close/>
                  <a:moveTo>
                    <a:pt x="16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lnTo>
                    <a:pt x="168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îṣļîḑé-Freeform: Shape 34">
              <a:extLst>
                <a:ext uri="{FF2B5EF4-FFF2-40B4-BE49-F238E27FC236}">
                  <a16:creationId xmlns:a16="http://schemas.microsoft.com/office/drawing/2014/main" xmlns="" id="{A544D459-8E9F-4A6A-9C4A-C1B9B5C1E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789" y="3102378"/>
              <a:ext cx="290997" cy="288117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ïşḻïďê-Freeform: Shape 48">
              <a:extLst>
                <a:ext uri="{FF2B5EF4-FFF2-40B4-BE49-F238E27FC236}">
                  <a16:creationId xmlns:a16="http://schemas.microsoft.com/office/drawing/2014/main" xmlns="" id="{47874A2D-8C51-4A56-976C-3EECD314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827" y="4160979"/>
              <a:ext cx="374799" cy="371088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ïşḻïďê-Freeform: Shape 49">
              <a:extLst>
                <a:ext uri="{FF2B5EF4-FFF2-40B4-BE49-F238E27FC236}">
                  <a16:creationId xmlns:a16="http://schemas.microsoft.com/office/drawing/2014/main" xmlns="" id="{AAAE5D35-A01E-43A4-8B09-62C3F445F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0345" y="4023588"/>
              <a:ext cx="374799" cy="306150"/>
            </a:xfrm>
            <a:custGeom>
              <a:avLst/>
              <a:gdLst>
                <a:gd name="T0" fmla="*/ 160 w 176"/>
                <a:gd name="T1" fmla="*/ 16 h 144"/>
                <a:gd name="T2" fmla="*/ 88 w 176"/>
                <a:gd name="T3" fmla="*/ 16 h 144"/>
                <a:gd name="T4" fmla="*/ 56 w 176"/>
                <a:gd name="T5" fmla="*/ 0 h 144"/>
                <a:gd name="T6" fmla="*/ 16 w 176"/>
                <a:gd name="T7" fmla="*/ 0 h 144"/>
                <a:gd name="T8" fmla="*/ 0 w 176"/>
                <a:gd name="T9" fmla="*/ 16 h 144"/>
                <a:gd name="T10" fmla="*/ 0 w 176"/>
                <a:gd name="T11" fmla="*/ 128 h 144"/>
                <a:gd name="T12" fmla="*/ 16 w 176"/>
                <a:gd name="T13" fmla="*/ 144 h 144"/>
                <a:gd name="T14" fmla="*/ 160 w 176"/>
                <a:gd name="T15" fmla="*/ 144 h 144"/>
                <a:gd name="T16" fmla="*/ 176 w 176"/>
                <a:gd name="T17" fmla="*/ 128 h 144"/>
                <a:gd name="T18" fmla="*/ 176 w 176"/>
                <a:gd name="T19" fmla="*/ 32 h 144"/>
                <a:gd name="T20" fmla="*/ 160 w 176"/>
                <a:gd name="T21" fmla="*/ 16 h 144"/>
                <a:gd name="T22" fmla="*/ 168 w 176"/>
                <a:gd name="T23" fmla="*/ 128 h 144"/>
                <a:gd name="T24" fmla="*/ 160 w 176"/>
                <a:gd name="T25" fmla="*/ 136 h 144"/>
                <a:gd name="T26" fmla="*/ 16 w 176"/>
                <a:gd name="T27" fmla="*/ 136 h 144"/>
                <a:gd name="T28" fmla="*/ 8 w 176"/>
                <a:gd name="T29" fmla="*/ 128 h 144"/>
                <a:gd name="T30" fmla="*/ 8 w 176"/>
                <a:gd name="T31" fmla="*/ 48 h 144"/>
                <a:gd name="T32" fmla="*/ 168 w 176"/>
                <a:gd name="T33" fmla="*/ 48 h 144"/>
                <a:gd name="T34" fmla="*/ 168 w 176"/>
                <a:gd name="T35" fmla="*/ 128 h 144"/>
                <a:gd name="T36" fmla="*/ 168 w 176"/>
                <a:gd name="T37" fmla="*/ 40 h 144"/>
                <a:gd name="T38" fmla="*/ 8 w 176"/>
                <a:gd name="T39" fmla="*/ 40 h 144"/>
                <a:gd name="T40" fmla="*/ 8 w 176"/>
                <a:gd name="T41" fmla="*/ 16 h 144"/>
                <a:gd name="T42" fmla="*/ 16 w 176"/>
                <a:gd name="T43" fmla="*/ 8 h 144"/>
                <a:gd name="T44" fmla="*/ 56 w 176"/>
                <a:gd name="T45" fmla="*/ 8 h 144"/>
                <a:gd name="T46" fmla="*/ 88 w 176"/>
                <a:gd name="T47" fmla="*/ 24 h 144"/>
                <a:gd name="T48" fmla="*/ 160 w 176"/>
                <a:gd name="T49" fmla="*/ 24 h 144"/>
                <a:gd name="T50" fmla="*/ 168 w 176"/>
                <a:gd name="T51" fmla="*/ 32 h 144"/>
                <a:gd name="T52" fmla="*/ 168 w 176"/>
                <a:gd name="T53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44"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9" y="144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  <a:moveTo>
                    <a:pt x="168" y="128"/>
                  </a:moveTo>
                  <a:cubicBezTo>
                    <a:pt x="168" y="132"/>
                    <a:pt x="164" y="136"/>
                    <a:pt x="160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168" y="128"/>
                  </a:lnTo>
                  <a:close/>
                  <a:moveTo>
                    <a:pt x="16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lnTo>
                    <a:pt x="168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32" name="Group 55">
            <a:extLst>
              <a:ext uri="{FF2B5EF4-FFF2-40B4-BE49-F238E27FC236}">
                <a16:creationId xmlns:a16="http://schemas.microsoft.com/office/drawing/2014/main" xmlns="" id="{491A6960-8D11-4BB4-A8B6-811AC5962B22}"/>
              </a:ext>
            </a:extLst>
          </p:cNvPr>
          <p:cNvGrpSpPr/>
          <p:nvPr/>
        </p:nvGrpSpPr>
        <p:grpSpPr>
          <a:xfrm>
            <a:off x="97537" y="586488"/>
            <a:ext cx="9046462" cy="4305240"/>
            <a:chOff x="1307467" y="2586565"/>
            <a:chExt cx="9753637" cy="2177616"/>
          </a:xfrm>
        </p:grpSpPr>
        <p:grpSp>
          <p:nvGrpSpPr>
            <p:cNvPr id="33" name="Group 56">
              <a:extLst>
                <a:ext uri="{FF2B5EF4-FFF2-40B4-BE49-F238E27FC236}">
                  <a16:creationId xmlns:a16="http://schemas.microsoft.com/office/drawing/2014/main" xmlns="" id="{83E6E495-7F69-4412-B5DF-16778DEE97BF}"/>
                </a:ext>
              </a:extLst>
            </p:cNvPr>
            <p:cNvGrpSpPr/>
            <p:nvPr/>
          </p:nvGrpSpPr>
          <p:grpSpPr>
            <a:xfrm>
              <a:off x="6218847" y="2586565"/>
              <a:ext cx="4842257" cy="2154095"/>
              <a:chOff x="6218847" y="1874016"/>
              <a:chExt cx="4842257" cy="2154095"/>
            </a:xfrm>
          </p:grpSpPr>
          <p:grpSp>
            <p:nvGrpSpPr>
              <p:cNvPr id="43" name="Group 66">
                <a:extLst>
                  <a:ext uri="{FF2B5EF4-FFF2-40B4-BE49-F238E27FC236}">
                    <a16:creationId xmlns:a16="http://schemas.microsoft.com/office/drawing/2014/main" xmlns="" id="{E60F8CF4-230C-433F-B1C0-A78E6D010500}"/>
                  </a:ext>
                </a:extLst>
              </p:cNvPr>
              <p:cNvGrpSpPr/>
              <p:nvPr/>
            </p:nvGrpSpPr>
            <p:grpSpPr>
              <a:xfrm>
                <a:off x="6218847" y="1874016"/>
                <a:ext cx="4842257" cy="2154095"/>
                <a:chOff x="-1618155" y="1453537"/>
                <a:chExt cx="6974891" cy="2154095"/>
              </a:xfrm>
            </p:grpSpPr>
            <p:grpSp>
              <p:nvGrpSpPr>
                <p:cNvPr id="45" name="Group 68">
                  <a:extLst>
                    <a:ext uri="{FF2B5EF4-FFF2-40B4-BE49-F238E27FC236}">
                      <a16:creationId xmlns:a16="http://schemas.microsoft.com/office/drawing/2014/main" xmlns="" id="{E2C5F09D-12C5-466A-B068-13BDB055B791}"/>
                    </a:ext>
                  </a:extLst>
                </p:cNvPr>
                <p:cNvGrpSpPr/>
                <p:nvPr/>
              </p:nvGrpSpPr>
              <p:grpSpPr>
                <a:xfrm>
                  <a:off x="-1071473" y="1453537"/>
                  <a:ext cx="6428209" cy="1046823"/>
                  <a:chOff x="-947716" y="1786775"/>
                  <a:chExt cx="6428209" cy="1046823"/>
                </a:xfrm>
              </p:grpSpPr>
              <p:sp>
                <p:nvSpPr>
                  <p:cNvPr id="49" name="ïşḻïďê-TextBox 72">
                    <a:extLst>
                      <a:ext uri="{FF2B5EF4-FFF2-40B4-BE49-F238E27FC236}">
                        <a16:creationId xmlns:a16="http://schemas.microsoft.com/office/drawing/2014/main" xmlns="" id="{A0D2F3C3-56AB-4103-B2CD-5869003B8BCD}"/>
                      </a:ext>
                    </a:extLst>
                  </p:cNvPr>
                  <p:cNvSpPr txBox="1"/>
                  <p:nvPr/>
                </p:nvSpPr>
                <p:spPr>
                  <a:xfrm>
                    <a:off x="-947716" y="2033802"/>
                    <a:ext cx="6428209" cy="79979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Наличие в регионе постоянного спроса на молочную и мясную продукцию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Перспективное развитие туризма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Растущий международный рынок бобовых культур – развитие мелиорации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Возможность переработки зерновых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животноводства 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Спрос на рыбную продукцию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Рост спроса на услуги рекреационных комплексов и культуры отдыха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тренда экотуризма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отгрузочного комплекса и водных перевозок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Наличие свободных мощностей подключение газо и электроснабжения </a:t>
                    </a:r>
                  </a:p>
                </p:txBody>
              </p:sp>
              <p:sp>
                <p:nvSpPr>
                  <p:cNvPr id="50" name="ïşḻïďê-Rectangle 73">
                    <a:extLst>
                      <a:ext uri="{FF2B5EF4-FFF2-40B4-BE49-F238E27FC236}">
                        <a16:creationId xmlns:a16="http://schemas.microsoft.com/office/drawing/2014/main" xmlns="" id="{E1922E5A-EF03-45D6-AD2A-FD17091C18D4}"/>
                      </a:ext>
                    </a:extLst>
                  </p:cNvPr>
                  <p:cNvSpPr/>
                  <p:nvPr/>
                </p:nvSpPr>
                <p:spPr>
                  <a:xfrm>
                    <a:off x="-947714" y="1786775"/>
                    <a:ext cx="4988404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ctr"/>
                    <a:r>
                      <a:rPr lang="ru-RU" altLang="zh-CN" sz="1600" b="1" dirty="0" smtClean="0">
                        <a:solidFill>
                          <a:schemeClr val="accent1"/>
                        </a:solidFill>
                      </a:rPr>
                      <a:t>Возможности 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46" name="Group 69">
                  <a:extLst>
                    <a:ext uri="{FF2B5EF4-FFF2-40B4-BE49-F238E27FC236}">
                      <a16:creationId xmlns:a16="http://schemas.microsoft.com/office/drawing/2014/main" xmlns="" id="{7C34DE54-52B0-43EC-A376-39D8A7DC9E5B}"/>
                    </a:ext>
                  </a:extLst>
                </p:cNvPr>
                <p:cNvGrpSpPr/>
                <p:nvPr/>
              </p:nvGrpSpPr>
              <p:grpSpPr>
                <a:xfrm>
                  <a:off x="-1618155" y="2635183"/>
                  <a:ext cx="6572854" cy="972449"/>
                  <a:chOff x="-1494398" y="1644513"/>
                  <a:chExt cx="6572854" cy="972449"/>
                </a:xfrm>
              </p:grpSpPr>
              <p:sp>
                <p:nvSpPr>
                  <p:cNvPr id="47" name="ïşḻïďê-TextBox 70">
                    <a:extLst>
                      <a:ext uri="{FF2B5EF4-FFF2-40B4-BE49-F238E27FC236}">
                        <a16:creationId xmlns:a16="http://schemas.microsoft.com/office/drawing/2014/main" xmlns="" id="{044E57FE-7427-4B1F-B96C-0BA1C5691366}"/>
                      </a:ext>
                    </a:extLst>
                  </p:cNvPr>
                  <p:cNvSpPr txBox="1"/>
                  <p:nvPr/>
                </p:nvSpPr>
                <p:spPr>
                  <a:xfrm>
                    <a:off x="-947716" y="1942532"/>
                    <a:ext cx="6026172" cy="6744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Опережающее развитие соседних регионов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Отток рабочей силы (г. Саратов, Самара, Москва)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Район с зоной рискованного земледелия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Риск возникновения эпизоотической ситуации у животных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Нестабильность рынка и продукции растениеводства 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Снижение плодородия земель вследствие интенсивного использования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Низкая урожайность в растениеводстве в отдельные годы</a:t>
                    </a:r>
                  </a:p>
                </p:txBody>
              </p:sp>
              <p:sp>
                <p:nvSpPr>
                  <p:cNvPr id="48" name="ïşḻïďê-Rectangle 71">
                    <a:extLst>
                      <a:ext uri="{FF2B5EF4-FFF2-40B4-BE49-F238E27FC236}">
                        <a16:creationId xmlns:a16="http://schemas.microsoft.com/office/drawing/2014/main" xmlns="" id="{C7CBA816-FC7D-4F7A-BD4E-F9F9898F9319}"/>
                      </a:ext>
                    </a:extLst>
                  </p:cNvPr>
                  <p:cNvSpPr/>
                  <p:nvPr/>
                </p:nvSpPr>
                <p:spPr>
                  <a:xfrm>
                    <a:off x="-1494398" y="1644513"/>
                    <a:ext cx="6572849" cy="21851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ctr"/>
                    <a:r>
                      <a:rPr lang="ru-RU" altLang="zh-CN" sz="1600" b="1" dirty="0" smtClean="0">
                        <a:solidFill>
                          <a:schemeClr val="accent2"/>
                        </a:solidFill>
                      </a:rPr>
                      <a:t>Угрозы 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44" name="ïşḻïďê-Straight Connector 67">
                <a:extLst>
                  <a:ext uri="{FF2B5EF4-FFF2-40B4-BE49-F238E27FC236}">
                    <a16:creationId xmlns:a16="http://schemas.microsoft.com/office/drawing/2014/main" xmlns="" id="{604BA60F-C1D1-47BD-B4C1-452A45D923A6}"/>
                  </a:ext>
                </a:extLst>
              </p:cNvPr>
              <p:cNvCxnSpPr/>
              <p:nvPr/>
            </p:nvCxnSpPr>
            <p:spPr>
              <a:xfrm>
                <a:off x="8320890" y="309388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xmlns="" id="{A101047C-74B3-4FCD-8484-A94F4900193E}"/>
                </a:ext>
              </a:extLst>
            </p:cNvPr>
            <p:cNvGrpSpPr/>
            <p:nvPr/>
          </p:nvGrpSpPr>
          <p:grpSpPr>
            <a:xfrm>
              <a:off x="1307467" y="2586565"/>
              <a:ext cx="4731811" cy="2177616"/>
              <a:chOff x="1307467" y="1659188"/>
              <a:chExt cx="4731811" cy="2177616"/>
            </a:xfrm>
          </p:grpSpPr>
          <p:grpSp>
            <p:nvGrpSpPr>
              <p:cNvPr id="35" name="Group 58">
                <a:extLst>
                  <a:ext uri="{FF2B5EF4-FFF2-40B4-BE49-F238E27FC236}">
                    <a16:creationId xmlns:a16="http://schemas.microsoft.com/office/drawing/2014/main" xmlns="" id="{65BE3C65-7241-43F9-B0A6-157C6E3A0340}"/>
                  </a:ext>
                </a:extLst>
              </p:cNvPr>
              <p:cNvGrpSpPr/>
              <p:nvPr/>
            </p:nvGrpSpPr>
            <p:grpSpPr>
              <a:xfrm>
                <a:off x="1410009" y="1659188"/>
                <a:ext cx="4629269" cy="2177616"/>
                <a:chOff x="1193498" y="1453537"/>
                <a:chExt cx="6668098" cy="2177616"/>
              </a:xfrm>
            </p:grpSpPr>
            <p:grpSp>
              <p:nvGrpSpPr>
                <p:cNvPr id="37" name="Group 60">
                  <a:extLst>
                    <a:ext uri="{FF2B5EF4-FFF2-40B4-BE49-F238E27FC236}">
                      <a16:creationId xmlns:a16="http://schemas.microsoft.com/office/drawing/2014/main" xmlns="" id="{7189505E-1DE5-4726-90A9-E3B0C16E60B7}"/>
                    </a:ext>
                  </a:extLst>
                </p:cNvPr>
                <p:cNvGrpSpPr/>
                <p:nvPr/>
              </p:nvGrpSpPr>
              <p:grpSpPr>
                <a:xfrm>
                  <a:off x="1193500" y="1453537"/>
                  <a:ext cx="6105159" cy="1155729"/>
                  <a:chOff x="1317257" y="1786775"/>
                  <a:chExt cx="6105159" cy="1155729"/>
                </a:xfrm>
              </p:grpSpPr>
              <p:sp>
                <p:nvSpPr>
                  <p:cNvPr id="41" name="ïşḻïďê-TextBox 64">
                    <a:extLst>
                      <a:ext uri="{FF2B5EF4-FFF2-40B4-BE49-F238E27FC236}">
                        <a16:creationId xmlns:a16="http://schemas.microsoft.com/office/drawing/2014/main" xmlns="" id="{72E53274-157E-4AE4-AC0A-E3483527B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033802"/>
                    <a:ext cx="6105159" cy="90870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Обеспечение социальными услугами: образование, культура, спорт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Пруды для зарыбления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Полезные ископаемые: нефть, глина , песок,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Объекты и смысловые единицы для туризма (Объекты деревянного зодчества, женский действующий монастырь)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Доступная стоимость жилья в районном центре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Достаточное количество участков под ИЖС в районном центре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Незадействованные внутри трудовые ресурсы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Свободные энергетические ресурсы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Все населенные пункты связаны дорогами с твердым покрытием</a:t>
                    </a:r>
                  </a:p>
                </p:txBody>
              </p:sp>
              <p:sp>
                <p:nvSpPr>
                  <p:cNvPr id="42" name="ïşḻïďê-Rectangle 65">
                    <a:extLst>
                      <a:ext uri="{FF2B5EF4-FFF2-40B4-BE49-F238E27FC236}">
                        <a16:creationId xmlns:a16="http://schemas.microsoft.com/office/drawing/2014/main" xmlns="" id="{7B08FF1B-AC7D-4408-A32B-8B5F4B82DB4E}"/>
                      </a:ext>
                    </a:extLst>
                  </p:cNvPr>
                  <p:cNvSpPr/>
                  <p:nvPr/>
                </p:nvSpPr>
                <p:spPr>
                  <a:xfrm>
                    <a:off x="1317257" y="1786775"/>
                    <a:ext cx="5321978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ctr"/>
                    <a:r>
                      <a:rPr lang="ru-RU" altLang="zh-CN" sz="1600" b="1" dirty="0" smtClean="0">
                        <a:solidFill>
                          <a:schemeClr val="accent1"/>
                        </a:solidFill>
                      </a:rPr>
                      <a:t>Сильные стороны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38" name="Group 61">
                  <a:extLst>
                    <a:ext uri="{FF2B5EF4-FFF2-40B4-BE49-F238E27FC236}">
                      <a16:creationId xmlns:a16="http://schemas.microsoft.com/office/drawing/2014/main" xmlns="" id="{0CD2262B-CED2-4FED-B4B7-DEF0FEBFE39B}"/>
                    </a:ext>
                  </a:extLst>
                </p:cNvPr>
                <p:cNvGrpSpPr/>
                <p:nvPr/>
              </p:nvGrpSpPr>
              <p:grpSpPr>
                <a:xfrm>
                  <a:off x="1193498" y="2609267"/>
                  <a:ext cx="6668098" cy="1021886"/>
                  <a:chOff x="1317255" y="1618597"/>
                  <a:chExt cx="6668098" cy="1021886"/>
                </a:xfrm>
              </p:grpSpPr>
              <p:sp>
                <p:nvSpPr>
                  <p:cNvPr id="39" name="ïşḻïďê-TextBox 62">
                    <a:extLst>
                      <a:ext uri="{FF2B5EF4-FFF2-40B4-BE49-F238E27FC236}">
                        <a16:creationId xmlns:a16="http://schemas.microsoft.com/office/drawing/2014/main" xmlns="" id="{2ABC00EA-3CD6-4A92-8E53-34A4CE0B56DF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1645074"/>
                    <a:ext cx="6668096" cy="9954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228600" indent="-228600" algn="just">
                      <a:buFont typeface="+mj-lt"/>
                      <a:buAutoNum type="arabicPeriod"/>
                    </a:pPr>
                    <a:endParaRPr lang="ru-RU" sz="1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endParaRPr lang="ru-RU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централизованной канализации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железной дороги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Постоянный отток средств – часть товаров  жители покупают в городе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Нет свободных пахотных земель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Квалифицированных специалистов оттягивает город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Износ до 80 % системы водоотведения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пристани для причала пассажирского водного транспорта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узкоспециализированной медицинской помощи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ФОК с бассейном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Отток молодежи из-за отсутствия средне-профессиональных и ВУЗов для продолжения образования</a:t>
                    </a:r>
                  </a:p>
                </p:txBody>
              </p:sp>
              <p:sp>
                <p:nvSpPr>
                  <p:cNvPr id="40" name="ïşḻïďê-Rectangle 63">
                    <a:extLst>
                      <a:ext uri="{FF2B5EF4-FFF2-40B4-BE49-F238E27FC236}">
                        <a16:creationId xmlns:a16="http://schemas.microsoft.com/office/drawing/2014/main" xmlns="" id="{B5FA5758-5303-4419-949D-7BA4463C8D9E}"/>
                      </a:ext>
                    </a:extLst>
                  </p:cNvPr>
                  <p:cNvSpPr/>
                  <p:nvPr/>
                </p:nvSpPr>
                <p:spPr>
                  <a:xfrm>
                    <a:off x="1317255" y="1618597"/>
                    <a:ext cx="5321978" cy="169346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ctr"/>
                    <a:r>
                      <a:rPr lang="ru-RU" altLang="zh-CN" sz="1600" b="1" dirty="0" smtClean="0">
                        <a:solidFill>
                          <a:schemeClr val="accent2"/>
                        </a:solidFill>
                      </a:rPr>
                      <a:t>Слабые стороны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36" name="ïşḻïďê-Straight Connector 59">
                <a:extLst>
                  <a:ext uri="{FF2B5EF4-FFF2-40B4-BE49-F238E27FC236}">
                    <a16:creationId xmlns:a16="http://schemas.microsoft.com/office/drawing/2014/main" xmlns="" id="{651EBA31-E187-4E43-8542-FC073A796066}"/>
                  </a:ext>
                </a:extLst>
              </p:cNvPr>
              <p:cNvCxnSpPr/>
              <p:nvPr/>
            </p:nvCxnSpPr>
            <p:spPr>
              <a:xfrm>
                <a:off x="1307467" y="2869642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C:\Users\специалист\Downloads\1674068789_papik-pro-p-risunok-bitseps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88" y="714162"/>
            <a:ext cx="325342" cy="3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пециалист\Downloads\pngtree-touch-icon-hand-finger-click-picture-image_79756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593">
            <a:off x="4935828" y="2990588"/>
            <a:ext cx="400050" cy="4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пециалист\Downloads\IMG_45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36" y="796408"/>
            <a:ext cx="379182" cy="2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пециалист\Downloads\png-transparent-thumb-signal-thumbscrew-thumb-down-text-share-icon-thumb-d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82" y="3138657"/>
            <a:ext cx="286364" cy="239960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2075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E02EB9E-6FFF-4A63-B5A1-E62D4DAD239E}"/>
              </a:ext>
            </a:extLst>
          </p:cNvPr>
          <p:cNvGrpSpPr/>
          <p:nvPr/>
        </p:nvGrpSpPr>
        <p:grpSpPr>
          <a:xfrm flipH="1">
            <a:off x="631824" y="124949"/>
            <a:ext cx="8131175" cy="828470"/>
            <a:chOff x="3886200" y="970242"/>
            <a:chExt cx="5257800" cy="828470"/>
          </a:xfrm>
        </p:grpSpPr>
        <p:sp>
          <p:nvSpPr>
            <p:cNvPr id="9" name="矩形 12">
              <a:extLst>
                <a:ext uri="{FF2B5EF4-FFF2-40B4-BE49-F238E27FC236}">
                  <a16:creationId xmlns:a16="http://schemas.microsoft.com/office/drawing/2014/main" xmlns="" id="{7797EF2C-4DC6-439D-93A2-84400E9708B9}"/>
                </a:ext>
              </a:extLst>
            </p:cNvPr>
            <p:cNvSpPr/>
            <p:nvPr/>
          </p:nvSpPr>
          <p:spPr>
            <a:xfrm>
              <a:off x="3886200" y="970242"/>
              <a:ext cx="5257800" cy="828470"/>
            </a:xfrm>
            <a:custGeom>
              <a:avLst/>
              <a:gdLst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0 w 5257800"/>
                <a:gd name="connsiteY3" fmla="*/ 1274636 h 1274636"/>
                <a:gd name="connsiteX4" fmla="*/ 0 w 5257800"/>
                <a:gd name="connsiteY4" fmla="*/ 0 h 1274636"/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800100 w 5257800"/>
                <a:gd name="connsiteY3" fmla="*/ 1274636 h 1274636"/>
                <a:gd name="connsiteX4" fmla="*/ 0 w 5257800"/>
                <a:gd name="connsiteY4" fmla="*/ 0 h 1274636"/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657225 w 5257800"/>
                <a:gd name="connsiteY3" fmla="*/ 1255586 h 1274636"/>
                <a:gd name="connsiteX4" fmla="*/ 0 w 5257800"/>
                <a:gd name="connsiteY4" fmla="*/ 0 h 12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800" h="1274636">
                  <a:moveTo>
                    <a:pt x="0" y="0"/>
                  </a:moveTo>
                  <a:lnTo>
                    <a:pt x="5257800" y="0"/>
                  </a:lnTo>
                  <a:lnTo>
                    <a:pt x="5257800" y="1274636"/>
                  </a:lnTo>
                  <a:lnTo>
                    <a:pt x="657225" y="1255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DAD2DD5B-44FC-4DBB-8E64-2B0AAB425AFE}"/>
                </a:ext>
              </a:extLst>
            </p:cNvPr>
            <p:cNvSpPr txBox="1"/>
            <p:nvPr/>
          </p:nvSpPr>
          <p:spPr>
            <a:xfrm>
              <a:off x="3886201" y="999756"/>
              <a:ext cx="5254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Инвестиционный профиль Духовницкого района Саратовской области 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2025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B3CCA3C-225B-427B-B904-CE88DF8F2798}"/>
              </a:ext>
            </a:extLst>
          </p:cNvPr>
          <p:cNvGrpSpPr/>
          <p:nvPr/>
        </p:nvGrpSpPr>
        <p:grpSpPr>
          <a:xfrm>
            <a:off x="657485" y="1028703"/>
            <a:ext cx="405880" cy="462622"/>
            <a:chOff x="949371" y="1609726"/>
            <a:chExt cx="439634" cy="40582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333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8D1A30B7-979E-412F-99E3-B2CEEFD764BC}"/>
              </a:ext>
            </a:extLst>
          </p:cNvPr>
          <p:cNvGrpSpPr/>
          <p:nvPr/>
        </p:nvGrpSpPr>
        <p:grpSpPr>
          <a:xfrm>
            <a:off x="662243" y="1503313"/>
            <a:ext cx="405880" cy="433272"/>
            <a:chOff x="949371" y="1609725"/>
            <a:chExt cx="679404" cy="676275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1117656" y="1126908"/>
            <a:ext cx="3581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Общая характеристика района</a:t>
            </a:r>
            <a:endParaRPr lang="zh-CN" altLang="en-US" sz="1200" dirty="0"/>
          </a:p>
        </p:txBody>
      </p:sp>
      <p:grpSp>
        <p:nvGrpSpPr>
          <p:cNvPr id="52" name="组合 13">
            <a:extLst>
              <a:ext uri="{FF2B5EF4-FFF2-40B4-BE49-F238E27FC236}">
                <a16:creationId xmlns:a16="http://schemas.microsoft.com/office/drawing/2014/main" xmlns="" id="{EB3CCA3C-225B-427B-B904-CE88DF8F2798}"/>
              </a:ext>
            </a:extLst>
          </p:cNvPr>
          <p:cNvGrpSpPr/>
          <p:nvPr/>
        </p:nvGrpSpPr>
        <p:grpSpPr>
          <a:xfrm>
            <a:off x="4812819" y="2445680"/>
            <a:ext cx="405880" cy="423950"/>
            <a:chOff x="949371" y="1609726"/>
            <a:chExt cx="439634" cy="371897"/>
          </a:xfrm>
          <a:pattFill prst="pct60">
            <a:fgClr>
              <a:srgbClr val="FF0000"/>
            </a:fgClr>
            <a:bgClr>
              <a:schemeClr val="bg1"/>
            </a:bgClr>
          </a:pattFill>
        </p:grpSpPr>
        <p:sp>
          <p:nvSpPr>
            <p:cNvPr id="53" name="矩形: 圆角 11">
              <a:extLst>
                <a:ext uri="{FF2B5EF4-FFF2-40B4-BE49-F238E27FC236}">
                  <a16:creationId xmlns:a16="http://schemas.microsoft.com/office/drawing/2014/main" xmlns="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4" name="矩形 12">
              <a:extLst>
                <a:ext uri="{FF2B5EF4-FFF2-40B4-BE49-F238E27FC236}">
                  <a16:creationId xmlns:a16="http://schemas.microsoft.com/office/drawing/2014/main" xmlns="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5" name="组合 13">
            <a:extLst>
              <a:ext uri="{FF2B5EF4-FFF2-40B4-BE49-F238E27FC236}">
                <a16:creationId xmlns:a16="http://schemas.microsoft.com/office/drawing/2014/main" xmlns="" id="{EB3CCA3C-225B-427B-B904-CE88DF8F2798}"/>
              </a:ext>
            </a:extLst>
          </p:cNvPr>
          <p:cNvGrpSpPr/>
          <p:nvPr/>
        </p:nvGrpSpPr>
        <p:grpSpPr>
          <a:xfrm>
            <a:off x="4802969" y="1503445"/>
            <a:ext cx="426275" cy="423950"/>
            <a:chOff x="937679" y="1691925"/>
            <a:chExt cx="461725" cy="371897"/>
          </a:xfrm>
          <a:solidFill>
            <a:schemeClr val="accent3"/>
          </a:solidFill>
        </p:grpSpPr>
        <p:sp>
          <p:nvSpPr>
            <p:cNvPr id="56" name="矩形: 圆角 11">
              <a:extLst>
                <a:ext uri="{FF2B5EF4-FFF2-40B4-BE49-F238E27FC236}">
                  <a16:creationId xmlns:a16="http://schemas.microsoft.com/office/drawing/2014/main" xmlns="" id="{D21B0E3D-612C-4C7E-958D-4952B67FE63E}"/>
                </a:ext>
              </a:extLst>
            </p:cNvPr>
            <p:cNvSpPr/>
            <p:nvPr/>
          </p:nvSpPr>
          <p:spPr>
            <a:xfrm>
              <a:off x="937679" y="1691925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7" name="矩形 12">
              <a:extLst>
                <a:ext uri="{FF2B5EF4-FFF2-40B4-BE49-F238E27FC236}">
                  <a16:creationId xmlns:a16="http://schemas.microsoft.com/office/drawing/2014/main" xmlns="" id="{B8B0F46E-4B69-4B34-8730-C330A41F70CA}"/>
                </a:ext>
              </a:extLst>
            </p:cNvPr>
            <p:cNvSpPr/>
            <p:nvPr/>
          </p:nvSpPr>
          <p:spPr>
            <a:xfrm>
              <a:off x="959770" y="1756016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1" name="组合 13">
            <a:extLst>
              <a:ext uri="{FF2B5EF4-FFF2-40B4-BE49-F238E27FC236}">
                <a16:creationId xmlns:a16="http://schemas.microsoft.com/office/drawing/2014/main" xmlns="" id="{EB3CCA3C-225B-427B-B904-CE88DF8F2798}"/>
              </a:ext>
            </a:extLst>
          </p:cNvPr>
          <p:cNvGrpSpPr/>
          <p:nvPr/>
        </p:nvGrpSpPr>
        <p:grpSpPr>
          <a:xfrm>
            <a:off x="665556" y="4460115"/>
            <a:ext cx="405880" cy="423950"/>
            <a:chOff x="949371" y="1609726"/>
            <a:chExt cx="439634" cy="371897"/>
          </a:xfrm>
          <a:solidFill>
            <a:schemeClr val="accent2"/>
          </a:solidFill>
        </p:grpSpPr>
        <p:sp>
          <p:nvSpPr>
            <p:cNvPr id="62" name="矩形: 圆角 11">
              <a:extLst>
                <a:ext uri="{FF2B5EF4-FFF2-40B4-BE49-F238E27FC236}">
                  <a16:creationId xmlns:a16="http://schemas.microsoft.com/office/drawing/2014/main" xmlns="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3" name="矩形 12">
              <a:extLst>
                <a:ext uri="{FF2B5EF4-FFF2-40B4-BE49-F238E27FC236}">
                  <a16:creationId xmlns:a16="http://schemas.microsoft.com/office/drawing/2014/main" xmlns="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4" name="组合 13">
            <a:extLst>
              <a:ext uri="{FF2B5EF4-FFF2-40B4-BE49-F238E27FC236}">
                <a16:creationId xmlns:a16="http://schemas.microsoft.com/office/drawing/2014/main" xmlns="" id="{EB3CCA3C-225B-427B-B904-CE88DF8F2798}"/>
              </a:ext>
            </a:extLst>
          </p:cNvPr>
          <p:cNvGrpSpPr/>
          <p:nvPr/>
        </p:nvGrpSpPr>
        <p:grpSpPr>
          <a:xfrm>
            <a:off x="657485" y="3416448"/>
            <a:ext cx="405880" cy="423950"/>
            <a:chOff x="949371" y="1609726"/>
            <a:chExt cx="439634" cy="371897"/>
          </a:xfrm>
        </p:grpSpPr>
        <p:sp>
          <p:nvSpPr>
            <p:cNvPr id="65" name="矩形: 圆角 11">
              <a:extLst>
                <a:ext uri="{FF2B5EF4-FFF2-40B4-BE49-F238E27FC236}">
                  <a16:creationId xmlns:a16="http://schemas.microsoft.com/office/drawing/2014/main" xmlns="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pattFill prst="pct60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6" name="矩形 12">
              <a:extLst>
                <a:ext uri="{FF2B5EF4-FFF2-40B4-BE49-F238E27FC236}">
                  <a16:creationId xmlns:a16="http://schemas.microsoft.com/office/drawing/2014/main" xmlns="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7" name="组合 13">
            <a:extLst>
              <a:ext uri="{FF2B5EF4-FFF2-40B4-BE49-F238E27FC236}">
                <a16:creationId xmlns:a16="http://schemas.microsoft.com/office/drawing/2014/main" xmlns="" id="{EB3CCA3C-225B-427B-B904-CE88DF8F2798}"/>
              </a:ext>
            </a:extLst>
          </p:cNvPr>
          <p:cNvGrpSpPr/>
          <p:nvPr/>
        </p:nvGrpSpPr>
        <p:grpSpPr>
          <a:xfrm>
            <a:off x="664112" y="1981048"/>
            <a:ext cx="405880" cy="423950"/>
            <a:chOff x="949371" y="1609726"/>
            <a:chExt cx="439634" cy="371897"/>
          </a:xfrm>
          <a:pattFill prst="pct60">
            <a:fgClr>
              <a:srgbClr val="FF0000"/>
            </a:fgClr>
            <a:bgClr>
              <a:schemeClr val="bg1"/>
            </a:bgClr>
          </a:pattFill>
        </p:grpSpPr>
        <p:sp>
          <p:nvSpPr>
            <p:cNvPr id="68" name="矩形: 圆角 11">
              <a:extLst>
                <a:ext uri="{FF2B5EF4-FFF2-40B4-BE49-F238E27FC236}">
                  <a16:creationId xmlns:a16="http://schemas.microsoft.com/office/drawing/2014/main" xmlns="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9" name="矩形 12">
              <a:extLst>
                <a:ext uri="{FF2B5EF4-FFF2-40B4-BE49-F238E27FC236}">
                  <a16:creationId xmlns:a16="http://schemas.microsoft.com/office/drawing/2014/main" xmlns="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6" name="组合 26">
            <a:extLst>
              <a:ext uri="{FF2B5EF4-FFF2-40B4-BE49-F238E27FC236}">
                <a16:creationId xmlns:a16="http://schemas.microsoft.com/office/drawing/2014/main" xmlns="" id="{8D1A30B7-979E-412F-99E3-B2CEEFD764BC}"/>
              </a:ext>
            </a:extLst>
          </p:cNvPr>
          <p:cNvGrpSpPr/>
          <p:nvPr/>
        </p:nvGrpSpPr>
        <p:grpSpPr>
          <a:xfrm>
            <a:off x="4810950" y="2913410"/>
            <a:ext cx="405880" cy="433272"/>
            <a:chOff x="949371" y="1609725"/>
            <a:chExt cx="679404" cy="676275"/>
          </a:xfrm>
          <a:solidFill>
            <a:schemeClr val="accent3"/>
          </a:solidFill>
        </p:grpSpPr>
        <p:sp>
          <p:nvSpPr>
            <p:cNvPr id="77" name="矩形: 圆角 27">
              <a:extLst>
                <a:ext uri="{FF2B5EF4-FFF2-40B4-BE49-F238E27FC236}">
                  <a16:creationId xmlns:a16="http://schemas.microsoft.com/office/drawing/2014/main" xmlns="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78" name="矩形 28">
              <a:extLst>
                <a:ext uri="{FF2B5EF4-FFF2-40B4-BE49-F238E27FC236}">
                  <a16:creationId xmlns:a16="http://schemas.microsoft.com/office/drawing/2014/main" xmlns="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12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9" name="组合 26">
            <a:extLst>
              <a:ext uri="{FF2B5EF4-FFF2-40B4-BE49-F238E27FC236}">
                <a16:creationId xmlns:a16="http://schemas.microsoft.com/office/drawing/2014/main" xmlns="" id="{8D1A30B7-979E-412F-99E3-B2CEEFD764BC}"/>
              </a:ext>
            </a:extLst>
          </p:cNvPr>
          <p:cNvGrpSpPr/>
          <p:nvPr/>
        </p:nvGrpSpPr>
        <p:grpSpPr>
          <a:xfrm>
            <a:off x="4815188" y="1980737"/>
            <a:ext cx="405880" cy="409338"/>
            <a:chOff x="949371" y="1609725"/>
            <a:chExt cx="679404" cy="676275"/>
          </a:xfrm>
        </p:grpSpPr>
        <p:sp>
          <p:nvSpPr>
            <p:cNvPr id="80" name="矩形: 圆角 27">
              <a:extLst>
                <a:ext uri="{FF2B5EF4-FFF2-40B4-BE49-F238E27FC236}">
                  <a16:creationId xmlns:a16="http://schemas.microsoft.com/office/drawing/2014/main" xmlns="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81" name="矩形 28">
              <a:extLst>
                <a:ext uri="{FF2B5EF4-FFF2-40B4-BE49-F238E27FC236}">
                  <a16:creationId xmlns:a16="http://schemas.microsoft.com/office/drawing/2014/main" xmlns="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2" name="组合 26">
            <a:extLst>
              <a:ext uri="{FF2B5EF4-FFF2-40B4-BE49-F238E27FC236}">
                <a16:creationId xmlns:a16="http://schemas.microsoft.com/office/drawing/2014/main" xmlns="" id="{8D1A30B7-979E-412F-99E3-B2CEEFD764BC}"/>
              </a:ext>
            </a:extLst>
          </p:cNvPr>
          <p:cNvGrpSpPr/>
          <p:nvPr/>
        </p:nvGrpSpPr>
        <p:grpSpPr>
          <a:xfrm>
            <a:off x="4816652" y="1019381"/>
            <a:ext cx="405880" cy="433272"/>
            <a:chOff x="949371" y="1609725"/>
            <a:chExt cx="679404" cy="676275"/>
          </a:xfrm>
          <a:pattFill prst="pct60">
            <a:fgClr>
              <a:srgbClr val="FF0000"/>
            </a:fgClr>
            <a:bgClr>
              <a:schemeClr val="bg1"/>
            </a:bgClr>
          </a:pattFill>
        </p:grpSpPr>
        <p:sp>
          <p:nvSpPr>
            <p:cNvPr id="83" name="矩形: 圆角 27">
              <a:extLst>
                <a:ext uri="{FF2B5EF4-FFF2-40B4-BE49-F238E27FC236}">
                  <a16:creationId xmlns:a16="http://schemas.microsoft.com/office/drawing/2014/main" xmlns="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84" name="矩形 28">
              <a:extLst>
                <a:ext uri="{FF2B5EF4-FFF2-40B4-BE49-F238E27FC236}">
                  <a16:creationId xmlns:a16="http://schemas.microsoft.com/office/drawing/2014/main" xmlns="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5" name="组合 26">
            <a:extLst>
              <a:ext uri="{FF2B5EF4-FFF2-40B4-BE49-F238E27FC236}">
                <a16:creationId xmlns:a16="http://schemas.microsoft.com/office/drawing/2014/main" xmlns="" id="{8D1A30B7-979E-412F-99E3-B2CEEFD764BC}"/>
              </a:ext>
            </a:extLst>
          </p:cNvPr>
          <p:cNvGrpSpPr/>
          <p:nvPr/>
        </p:nvGrpSpPr>
        <p:grpSpPr>
          <a:xfrm>
            <a:off x="663177" y="3907632"/>
            <a:ext cx="405880" cy="433272"/>
            <a:chOff x="949371" y="1609725"/>
            <a:chExt cx="679404" cy="676275"/>
          </a:xfrm>
          <a:solidFill>
            <a:schemeClr val="accent1"/>
          </a:solidFill>
        </p:grpSpPr>
        <p:sp>
          <p:nvSpPr>
            <p:cNvPr id="86" name="矩形: 圆角 27">
              <a:extLst>
                <a:ext uri="{FF2B5EF4-FFF2-40B4-BE49-F238E27FC236}">
                  <a16:creationId xmlns:a16="http://schemas.microsoft.com/office/drawing/2014/main" xmlns="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87" name="矩形 28">
              <a:extLst>
                <a:ext uri="{FF2B5EF4-FFF2-40B4-BE49-F238E27FC236}">
                  <a16:creationId xmlns:a16="http://schemas.microsoft.com/office/drawing/2014/main" xmlns="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8" name="组合 26">
            <a:extLst>
              <a:ext uri="{FF2B5EF4-FFF2-40B4-BE49-F238E27FC236}">
                <a16:creationId xmlns:a16="http://schemas.microsoft.com/office/drawing/2014/main" xmlns="" id="{8D1A30B7-979E-412F-99E3-B2CEEFD764BC}"/>
              </a:ext>
            </a:extLst>
          </p:cNvPr>
          <p:cNvGrpSpPr/>
          <p:nvPr/>
        </p:nvGrpSpPr>
        <p:grpSpPr>
          <a:xfrm>
            <a:off x="667001" y="2435414"/>
            <a:ext cx="405880" cy="433272"/>
            <a:chOff x="949371" y="1609725"/>
            <a:chExt cx="679404" cy="676275"/>
          </a:xfrm>
          <a:solidFill>
            <a:schemeClr val="accent1"/>
          </a:solidFill>
        </p:grpSpPr>
        <p:sp>
          <p:nvSpPr>
            <p:cNvPr id="89" name="矩形: 圆角 27">
              <a:extLst>
                <a:ext uri="{FF2B5EF4-FFF2-40B4-BE49-F238E27FC236}">
                  <a16:creationId xmlns:a16="http://schemas.microsoft.com/office/drawing/2014/main" xmlns="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90" name="矩形 28">
              <a:extLst>
                <a:ext uri="{FF2B5EF4-FFF2-40B4-BE49-F238E27FC236}">
                  <a16:creationId xmlns:a16="http://schemas.microsoft.com/office/drawing/2014/main" xmlns="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582902" cy="42408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04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1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1110469" y="1553594"/>
            <a:ext cx="3817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Социально-экономическое развитие </a:t>
            </a:r>
            <a:endParaRPr lang="zh-CN" altLang="en-US" sz="1200" dirty="0"/>
          </a:p>
        </p:txBody>
      </p:sp>
      <p:sp>
        <p:nvSpPr>
          <p:cNvPr id="95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1141100" y="1960638"/>
            <a:ext cx="366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Социальная инфраструктура</a:t>
            </a:r>
            <a:endParaRPr lang="zh-CN" altLang="en-US" sz="1200" dirty="0"/>
          </a:p>
        </p:txBody>
      </p:sp>
      <p:sp>
        <p:nvSpPr>
          <p:cNvPr id="98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5370968" y="1994411"/>
            <a:ext cx="364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Инвестиционные ниши</a:t>
            </a:r>
            <a:endParaRPr lang="zh-CN" altLang="en-US" sz="1200" dirty="0"/>
          </a:p>
        </p:txBody>
      </p:sp>
      <p:sp>
        <p:nvSpPr>
          <p:cNvPr id="101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1141100" y="4558092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Ведущие предприятия</a:t>
            </a:r>
            <a:endParaRPr lang="zh-CN" altLang="en-US" sz="1200" dirty="0"/>
          </a:p>
        </p:txBody>
      </p:sp>
      <p:sp>
        <p:nvSpPr>
          <p:cNvPr id="102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1117656" y="2519156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Ресурсная база</a:t>
            </a:r>
            <a:endParaRPr lang="zh-CN" altLang="en-US" sz="1200" dirty="0"/>
          </a:p>
        </p:txBody>
      </p:sp>
      <p:sp>
        <p:nvSpPr>
          <p:cNvPr id="103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1141100" y="3467420"/>
            <a:ext cx="3581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Туристический потенциал</a:t>
            </a:r>
            <a:endParaRPr lang="zh-CN" altLang="en-US" sz="1200" dirty="0"/>
          </a:p>
        </p:txBody>
      </p:sp>
      <p:sp>
        <p:nvSpPr>
          <p:cNvPr id="104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1141100" y="3985768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</a:t>
            </a:r>
            <a:r>
              <a:rPr lang="en-US" altLang="zh-CN" sz="1200" dirty="0" smtClean="0"/>
              <a:t>SWOT - </a:t>
            </a:r>
            <a:r>
              <a:rPr lang="ru-RU" altLang="zh-CN" sz="1200" dirty="0" smtClean="0"/>
              <a:t>анализ</a:t>
            </a:r>
            <a:endParaRPr lang="zh-CN" altLang="en-US" sz="1200" dirty="0"/>
          </a:p>
        </p:txBody>
      </p:sp>
      <p:sp>
        <p:nvSpPr>
          <p:cNvPr id="58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5374462" y="1031555"/>
            <a:ext cx="3493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Специализация экономики района</a:t>
            </a:r>
            <a:endParaRPr lang="zh-CN" altLang="en-US" sz="1200" dirty="0"/>
          </a:p>
        </p:txBody>
      </p:sp>
      <p:sp>
        <p:nvSpPr>
          <p:cNvPr id="59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5374462" y="1363707"/>
            <a:ext cx="349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Реализуемые инвестиционные проекты</a:t>
            </a:r>
            <a:endParaRPr lang="zh-CN" altLang="en-US" sz="1200" dirty="0"/>
          </a:p>
        </p:txBody>
      </p:sp>
      <p:sp>
        <p:nvSpPr>
          <p:cNvPr id="60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5370969" y="2365665"/>
            <a:ext cx="364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Свободные инвестиционные площадки</a:t>
            </a:r>
            <a:endParaRPr lang="zh-CN" altLang="en-US" sz="1200" dirty="0"/>
          </a:p>
        </p:txBody>
      </p:sp>
      <p:grpSp>
        <p:nvGrpSpPr>
          <p:cNvPr id="73" name="组合 13">
            <a:extLst>
              <a:ext uri="{FF2B5EF4-FFF2-40B4-BE49-F238E27FC236}">
                <a16:creationId xmlns:a16="http://schemas.microsoft.com/office/drawing/2014/main" xmlns="" id="{EB3CCA3C-225B-427B-B904-CE88DF8F2798}"/>
              </a:ext>
            </a:extLst>
          </p:cNvPr>
          <p:cNvGrpSpPr/>
          <p:nvPr/>
        </p:nvGrpSpPr>
        <p:grpSpPr>
          <a:xfrm>
            <a:off x="4801524" y="3440950"/>
            <a:ext cx="405880" cy="423950"/>
            <a:chOff x="949371" y="1609726"/>
            <a:chExt cx="439634" cy="371897"/>
          </a:xfrm>
          <a:solidFill>
            <a:schemeClr val="accent2"/>
          </a:solidFill>
        </p:grpSpPr>
        <p:sp>
          <p:nvSpPr>
            <p:cNvPr id="74" name="矩形: 圆角 11">
              <a:extLst>
                <a:ext uri="{FF2B5EF4-FFF2-40B4-BE49-F238E27FC236}">
                  <a16:creationId xmlns:a16="http://schemas.microsoft.com/office/drawing/2014/main" xmlns="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5" name="矩形 12">
              <a:extLst>
                <a:ext uri="{FF2B5EF4-FFF2-40B4-BE49-F238E27FC236}">
                  <a16:creationId xmlns:a16="http://schemas.microsoft.com/office/drawing/2014/main" xmlns="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13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2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5370969" y="2827330"/>
            <a:ext cx="39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Действия администрации для стимулирования инвестиционной деятельности и меры поддержки</a:t>
            </a:r>
            <a:endParaRPr lang="zh-CN" altLang="en-US" sz="1200" dirty="0"/>
          </a:p>
        </p:txBody>
      </p:sp>
      <p:sp>
        <p:nvSpPr>
          <p:cNvPr id="93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5374462" y="3550910"/>
            <a:ext cx="364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Бизнес- кейсы</a:t>
            </a:r>
            <a:endParaRPr lang="zh-CN" altLang="en-US" sz="1200" dirty="0"/>
          </a:p>
        </p:txBody>
      </p:sp>
      <p:sp>
        <p:nvSpPr>
          <p:cNvPr id="94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5374462" y="3932877"/>
            <a:ext cx="372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Контакты</a:t>
            </a:r>
            <a:endParaRPr lang="zh-CN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19848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" name="组合 26">
            <a:extLst>
              <a:ext uri="{FF2B5EF4-FFF2-40B4-BE49-F238E27FC236}">
                <a16:creationId xmlns:a16="http://schemas.microsoft.com/office/drawing/2014/main" xmlns="" id="{8D1A30B7-979E-412F-99E3-B2CEEFD764BC}"/>
              </a:ext>
            </a:extLst>
          </p:cNvPr>
          <p:cNvGrpSpPr/>
          <p:nvPr/>
        </p:nvGrpSpPr>
        <p:grpSpPr>
          <a:xfrm>
            <a:off x="678646" y="2913410"/>
            <a:ext cx="405880" cy="433272"/>
            <a:chOff x="949371" y="1609725"/>
            <a:chExt cx="679404" cy="676275"/>
          </a:xfrm>
        </p:grpSpPr>
        <p:sp>
          <p:nvSpPr>
            <p:cNvPr id="97" name="矩形: 圆角 27">
              <a:extLst>
                <a:ext uri="{FF2B5EF4-FFF2-40B4-BE49-F238E27FC236}">
                  <a16:creationId xmlns:a16="http://schemas.microsoft.com/office/drawing/2014/main" xmlns="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99" name="矩形 28">
              <a:extLst>
                <a:ext uri="{FF2B5EF4-FFF2-40B4-BE49-F238E27FC236}">
                  <a16:creationId xmlns:a16="http://schemas.microsoft.com/office/drawing/2014/main" xmlns="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05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0" name="文本框 30">
            <a:extLst>
              <a:ext uri="{FF2B5EF4-FFF2-40B4-BE49-F238E27FC236}">
                <a16:creationId xmlns:a16="http://schemas.microsoft.com/office/drawing/2014/main" xmlns="" id="{E84080C6-FC23-4F79-B0A8-0075FA30D72C}"/>
              </a:ext>
            </a:extLst>
          </p:cNvPr>
          <p:cNvSpPr txBox="1"/>
          <p:nvPr/>
        </p:nvSpPr>
        <p:spPr>
          <a:xfrm>
            <a:off x="1140273" y="2979741"/>
            <a:ext cx="355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Коммунальная инфраструктура</a:t>
            </a:r>
            <a:endParaRPr lang="zh-CN" altLang="en-US" sz="1200" dirty="0"/>
          </a:p>
        </p:txBody>
      </p:sp>
      <p:grpSp>
        <p:nvGrpSpPr>
          <p:cNvPr id="105" name="组合 13">
            <a:extLst>
              <a:ext uri="{FF2B5EF4-FFF2-40B4-BE49-F238E27FC236}">
                <a16:creationId xmlns:a16="http://schemas.microsoft.com/office/drawing/2014/main" xmlns="" id="{EB3CCA3C-225B-427B-B904-CE88DF8F2798}"/>
              </a:ext>
            </a:extLst>
          </p:cNvPr>
          <p:cNvGrpSpPr/>
          <p:nvPr/>
        </p:nvGrpSpPr>
        <p:grpSpPr>
          <a:xfrm>
            <a:off x="4800080" y="3912293"/>
            <a:ext cx="405880" cy="423950"/>
            <a:chOff x="949371" y="1609726"/>
            <a:chExt cx="439634" cy="371897"/>
          </a:xfrm>
          <a:pattFill prst="pct60">
            <a:fgClr>
              <a:srgbClr val="FF0000"/>
            </a:fgClr>
            <a:bgClr>
              <a:schemeClr val="bg1"/>
            </a:bgClr>
          </a:pattFill>
        </p:grpSpPr>
        <p:sp>
          <p:nvSpPr>
            <p:cNvPr id="106" name="矩形: 圆角 11">
              <a:extLst>
                <a:ext uri="{FF2B5EF4-FFF2-40B4-BE49-F238E27FC236}">
                  <a16:creationId xmlns:a16="http://schemas.microsoft.com/office/drawing/2014/main" xmlns="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7" name="矩形 12">
              <a:extLst>
                <a:ext uri="{FF2B5EF4-FFF2-40B4-BE49-F238E27FC236}">
                  <a16:creationId xmlns:a16="http://schemas.microsoft.com/office/drawing/2014/main" xmlns="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14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417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1" grpId="0"/>
      <p:bldP spid="95" grpId="0"/>
      <p:bldP spid="98" grpId="0"/>
      <p:bldP spid="101" grpId="0"/>
      <p:bldP spid="102" grpId="0"/>
      <p:bldP spid="103" grpId="0"/>
      <p:bldP spid="104" grpId="0"/>
      <p:bldP spid="58" grpId="0"/>
      <p:bldP spid="59" grpId="0"/>
      <p:bldP spid="60" grpId="0"/>
      <p:bldP spid="92" grpId="0"/>
      <p:bldP spid="93" grpId="0"/>
      <p:bldP spid="94" grpId="0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1207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Ведущие предприятия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97193"/>
              </p:ext>
            </p:extLst>
          </p:nvPr>
        </p:nvGraphicFramePr>
        <p:xfrm>
          <a:off x="400050" y="905583"/>
          <a:ext cx="8601075" cy="462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475"/>
                <a:gridCol w="4191000"/>
                <a:gridCol w="1354904"/>
                <a:gridCol w="1159696"/>
              </a:tblGrid>
              <a:tr h="33252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деятельности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рабочих мест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Выручка, млн. руб.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«ЮКОЛА-Нефть»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Добыча, переработка, транспортировка, складирование и продажа нефти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500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10900,0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963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ННК « Саратовнефтегаздобыча»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Добыча, переработка, транспортировка, складирование и продажа нефти</a:t>
                      </a:r>
                      <a:endParaRPr lang="ru-RU" sz="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1970,0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Духовницкая птицефабрика КХ «Возрождение»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Выращивание птицы, мясопереработка,</a:t>
                      </a:r>
                      <a:r>
                        <a:rPr lang="ru-RU" sz="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полуфабрикатов , производство яиц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Перелыгина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.А.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Мясопереработка,</a:t>
                      </a:r>
                      <a:r>
                        <a:rPr lang="ru-RU" sz="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полуфабрикатов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Шестернев И.А.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хлебобулочных и кондитерских изделий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«Славянка»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хлебобулочных и кондитерских изделий</a:t>
                      </a:r>
                    </a:p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51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Рыболовецкая артель им. Чапаева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Деятельность по добыче (вылову) водных биоресурсов</a:t>
                      </a:r>
                      <a:endParaRPr lang="ru-RU" sz="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«Волгогидробаланс»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Воспроизводство водных биоресурсов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по региону)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Клепиков О.Ю.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ячменя, кукурузы,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нута, чечевицы, проса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Курякин П.Г.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кукурузы,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нута, чечевицы, кукурузы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Гузев А.А.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ячменя, чечевицы, проса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52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Рашидов М.М.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гороха, ячменя, кукурузы,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нута, чечевицы, проса 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Животноводство: выращивание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КРС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327,1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«Березовская нива»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ячменя, нута, чечевицы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02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«Возрождение»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гороха, ячменя, нута, чечевицы, проса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539,6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Дозоров А.С.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гороха, ячменя, нута, чечевицы, проса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162,7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7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Перелыгин А.А.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:: выращивание пшеницы, ячменя, нута, чечевицы, проса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52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«Миг»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Растениеводство: выращивание пшеницы, ячменя, нута, чечевицы, проса , Животноводство: выращивание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КРС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463550"/>
            <a:ext cx="90773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На территории района зарегистрировано 213 субъектов малого </a:t>
            </a:r>
            <a:r>
              <a:rPr lang="ru-RU" sz="1100" dirty="0" smtClean="0"/>
              <a:t>и среднего </a:t>
            </a:r>
            <a:r>
              <a:rPr lang="ru-RU" sz="1100" dirty="0"/>
              <a:t>предпринимательства в сфере </a:t>
            </a:r>
            <a:endParaRPr lang="ru-RU" sz="1100" dirty="0" smtClean="0"/>
          </a:p>
          <a:p>
            <a:r>
              <a:rPr lang="ru-RU" sz="1100" dirty="0" smtClean="0"/>
              <a:t>торговли</a:t>
            </a:r>
            <a:r>
              <a:rPr lang="ru-RU" sz="1100" dirty="0"/>
              <a:t>, бытового и технического </a:t>
            </a:r>
            <a:r>
              <a:rPr lang="ru-RU" sz="1100" dirty="0" smtClean="0"/>
              <a:t>обслуживания, сельского хозяйства, ремонту </a:t>
            </a:r>
            <a:r>
              <a:rPr lang="ru-RU" sz="1100" dirty="0"/>
              <a:t>и других видов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75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08" y="100310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Аграрный сектор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54" y="2362587"/>
            <a:ext cx="6730798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ИП </a:t>
            </a:r>
            <a:r>
              <a:rPr lang="ru-RU" sz="800" dirty="0" smtClean="0"/>
              <a:t>глава КФХ Дозоров Александр Сергеевич</a:t>
            </a:r>
            <a:endParaRPr lang="ru-RU" sz="800" dirty="0"/>
          </a:p>
          <a:p>
            <a:r>
              <a:rPr lang="ru-RU" sz="800" dirty="0"/>
              <a:t>Выращивание зерновых, зернобобовых и семян масличных культур (в разработке животноводческая ферма)</a:t>
            </a:r>
          </a:p>
          <a:p>
            <a:r>
              <a:rPr lang="ru-RU" sz="800" dirty="0"/>
              <a:t>На рынке - </a:t>
            </a:r>
            <a:r>
              <a:rPr lang="ru-RU" sz="800" dirty="0" smtClean="0"/>
              <a:t>24 года</a:t>
            </a:r>
            <a:endParaRPr lang="ru-RU" sz="800" dirty="0"/>
          </a:p>
          <a:p>
            <a:r>
              <a:rPr lang="ru-RU" sz="800" dirty="0"/>
              <a:t>Численность работников – </a:t>
            </a:r>
            <a:r>
              <a:rPr lang="ru-RU" sz="800" dirty="0" smtClean="0"/>
              <a:t>91 </a:t>
            </a:r>
            <a:r>
              <a:rPr lang="ru-RU" sz="800" dirty="0"/>
              <a:t>человек</a:t>
            </a:r>
          </a:p>
          <a:p>
            <a:r>
              <a:rPr lang="ru-RU" sz="800" dirty="0"/>
              <a:t>Среднемесячная заработная плата – </a:t>
            </a:r>
            <a:r>
              <a:rPr lang="ru-RU" sz="800" dirty="0" smtClean="0"/>
              <a:t>49,5 </a:t>
            </a:r>
            <a:r>
              <a:rPr lang="ru-RU" sz="800" dirty="0"/>
              <a:t>тыс. рублей</a:t>
            </a:r>
          </a:p>
          <a:p>
            <a:r>
              <a:rPr lang="ru-RU" sz="800" dirty="0"/>
              <a:t>Площадь пашни – </a:t>
            </a:r>
            <a:r>
              <a:rPr lang="ru-RU" sz="800" dirty="0" smtClean="0"/>
              <a:t>15416 га</a:t>
            </a:r>
            <a:endParaRPr lang="ru-RU" sz="800" dirty="0"/>
          </a:p>
          <a:p>
            <a:r>
              <a:rPr lang="ru-RU" sz="800" dirty="0"/>
              <a:t>Валовый сбор – </a:t>
            </a:r>
            <a:r>
              <a:rPr lang="ru-RU" sz="800" dirty="0" smtClean="0"/>
              <a:t>21,4  </a:t>
            </a:r>
            <a:r>
              <a:rPr lang="ru-RU" sz="800" dirty="0"/>
              <a:t>тыс. тонн</a:t>
            </a:r>
          </a:p>
          <a:p>
            <a:r>
              <a:rPr lang="ru-RU" sz="800" dirty="0"/>
              <a:t>Выручка от реализации – </a:t>
            </a:r>
            <a:r>
              <a:rPr lang="ru-RU" sz="800" dirty="0" smtClean="0"/>
              <a:t>162714 </a:t>
            </a:r>
            <a:r>
              <a:rPr lang="ru-RU" sz="800" dirty="0"/>
              <a:t>тыс. рублей</a:t>
            </a:r>
          </a:p>
          <a:p>
            <a:r>
              <a:rPr lang="ru-RU" sz="800" dirty="0"/>
              <a:t>Объем налоговых отчислений </a:t>
            </a:r>
            <a:r>
              <a:rPr lang="ru-RU" sz="800" dirty="0" smtClean="0"/>
              <a:t>– 36,8 млн</a:t>
            </a:r>
            <a:r>
              <a:rPr lang="ru-RU" sz="800" dirty="0"/>
              <a:t>. рублей</a:t>
            </a:r>
          </a:p>
          <a:p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428" y="987604"/>
            <a:ext cx="6715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ИП Рашидов Магомедрасул Магомедович</a:t>
            </a:r>
          </a:p>
          <a:p>
            <a:r>
              <a:rPr lang="ru-RU" sz="800" dirty="0"/>
              <a:t>Выращивание зерновых, зернобобовых и семян масличных культур (</a:t>
            </a:r>
            <a:r>
              <a:rPr lang="ru-RU" sz="800" dirty="0" smtClean="0"/>
              <a:t>в разработке животноводческая ферма)</a:t>
            </a:r>
          </a:p>
          <a:p>
            <a:r>
              <a:rPr lang="ru-RU" sz="800" dirty="0" smtClean="0"/>
              <a:t>На рынке - 21 год</a:t>
            </a:r>
          </a:p>
          <a:p>
            <a:r>
              <a:rPr lang="ru-RU" sz="800" dirty="0" smtClean="0"/>
              <a:t>Численность работников – 146 человек</a:t>
            </a:r>
          </a:p>
          <a:p>
            <a:r>
              <a:rPr lang="ru-RU" sz="800" dirty="0" smtClean="0"/>
              <a:t>Среднемесячная заработная плата – 71,1 тыс. рублей</a:t>
            </a:r>
          </a:p>
          <a:p>
            <a:r>
              <a:rPr lang="ru-RU" sz="800" dirty="0" smtClean="0"/>
              <a:t>Площадь пашни – 28351 га</a:t>
            </a:r>
          </a:p>
          <a:p>
            <a:r>
              <a:rPr lang="ru-RU" sz="800" dirty="0" smtClean="0"/>
              <a:t>Валовый сбор – 26,6 тыс. тонн</a:t>
            </a:r>
          </a:p>
          <a:p>
            <a:r>
              <a:rPr lang="ru-RU" sz="800" dirty="0" smtClean="0"/>
              <a:t>Выручка от реализации – 269503 тыс. рублей</a:t>
            </a:r>
          </a:p>
          <a:p>
            <a:r>
              <a:rPr lang="ru-RU" sz="800" dirty="0" smtClean="0"/>
              <a:t>Объем налоговых отчислений – 80,4 млн. рублей</a:t>
            </a:r>
          </a:p>
          <a:p>
            <a:endParaRPr lang="ru-RU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753" y="3755275"/>
            <a:ext cx="6730799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ИП глава КФХ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Клепиков Олег Юрьевич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Выращивание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зерновых, зернобобовых и семян масличных культур</a:t>
            </a: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Численность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работников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69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Среднемесячная заработная плата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122,2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 пашни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8450 га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Валовый сбор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19,4 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тонн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Выручка от реализации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408347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Объем налоговых отчислений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67,8 </a:t>
            </a:r>
            <a:r>
              <a:rPr lang="ru-RU" sz="800" dirty="0"/>
              <a:t>млн. рублей</a:t>
            </a:r>
          </a:p>
          <a:p>
            <a:endParaRPr lang="ru-RU" sz="800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7042149" y="3755274"/>
            <a:ext cx="2012951" cy="120032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4" y="298629"/>
            <a:ext cx="804862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Шестиугольник 15"/>
          <p:cNvSpPr/>
          <p:nvPr/>
        </p:nvSpPr>
        <p:spPr>
          <a:xfrm>
            <a:off x="6985000" y="2362587"/>
            <a:ext cx="2070100" cy="132344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6940551" y="927100"/>
            <a:ext cx="2114550" cy="1383943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08" y="290810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Аграрный сектор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28" y="2362587"/>
            <a:ext cx="6715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ИП </a:t>
            </a:r>
            <a:r>
              <a:rPr lang="ru-RU" sz="800" dirty="0" smtClean="0"/>
              <a:t>Перелыгин Алексей Александрович</a:t>
            </a:r>
            <a:endParaRPr lang="ru-RU" sz="800" dirty="0"/>
          </a:p>
          <a:p>
            <a:r>
              <a:rPr lang="ru-RU" sz="800" dirty="0"/>
              <a:t>Выращивание зерновых, зернобобовых и семян масличных культур (в разработке животноводческая ферма)</a:t>
            </a:r>
          </a:p>
          <a:p>
            <a:r>
              <a:rPr lang="ru-RU" sz="800" dirty="0"/>
              <a:t>На рынке - </a:t>
            </a:r>
            <a:r>
              <a:rPr lang="ru-RU" sz="800" dirty="0" smtClean="0"/>
              <a:t> 14 лет</a:t>
            </a:r>
            <a:endParaRPr lang="ru-RU" sz="800" dirty="0"/>
          </a:p>
          <a:p>
            <a:r>
              <a:rPr lang="ru-RU" sz="800" dirty="0"/>
              <a:t>Численность работников – </a:t>
            </a:r>
            <a:r>
              <a:rPr lang="ru-RU" sz="800" dirty="0" smtClean="0"/>
              <a:t>41 </a:t>
            </a:r>
            <a:r>
              <a:rPr lang="ru-RU" sz="800" dirty="0"/>
              <a:t>человек</a:t>
            </a:r>
          </a:p>
          <a:p>
            <a:r>
              <a:rPr lang="ru-RU" sz="800" dirty="0"/>
              <a:t>Среднемесячная заработная плата – </a:t>
            </a:r>
            <a:r>
              <a:rPr lang="ru-RU" sz="800" dirty="0" smtClean="0"/>
              <a:t>55,1 </a:t>
            </a:r>
            <a:r>
              <a:rPr lang="ru-RU" sz="800" dirty="0"/>
              <a:t>тыс. рублей</a:t>
            </a:r>
          </a:p>
          <a:p>
            <a:r>
              <a:rPr lang="ru-RU" sz="800" dirty="0"/>
              <a:t>Площадь пашни – </a:t>
            </a:r>
            <a:r>
              <a:rPr lang="ru-RU" sz="800" dirty="0" smtClean="0"/>
              <a:t>5740 га</a:t>
            </a:r>
            <a:endParaRPr lang="ru-RU" sz="800" dirty="0"/>
          </a:p>
          <a:p>
            <a:r>
              <a:rPr lang="ru-RU" sz="800" dirty="0"/>
              <a:t>Валовый сбор – </a:t>
            </a:r>
            <a:r>
              <a:rPr lang="ru-RU" sz="800" dirty="0" smtClean="0"/>
              <a:t>13,4  </a:t>
            </a:r>
            <a:r>
              <a:rPr lang="ru-RU" sz="800" dirty="0"/>
              <a:t>тыс. тонн</a:t>
            </a:r>
          </a:p>
          <a:p>
            <a:r>
              <a:rPr lang="ru-RU" sz="800" dirty="0"/>
              <a:t>Выручка от реализации – </a:t>
            </a:r>
            <a:r>
              <a:rPr lang="ru-RU" sz="800" dirty="0" smtClean="0"/>
              <a:t>112728 </a:t>
            </a:r>
            <a:r>
              <a:rPr lang="ru-RU" sz="800" dirty="0"/>
              <a:t>тыс. рублей</a:t>
            </a:r>
          </a:p>
          <a:p>
            <a:r>
              <a:rPr lang="ru-RU" sz="800" dirty="0"/>
              <a:t>Объем налоговых отчислений </a:t>
            </a:r>
            <a:r>
              <a:rPr lang="ru-RU" sz="800" dirty="0" smtClean="0"/>
              <a:t>– 16,1 </a:t>
            </a:r>
            <a:r>
              <a:rPr lang="ru-RU" sz="800" dirty="0"/>
              <a:t>млн. рублей</a:t>
            </a:r>
          </a:p>
          <a:p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428" y="987604"/>
            <a:ext cx="6715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ИП глава КФХ  Курякин Петр Григорьевич</a:t>
            </a:r>
          </a:p>
          <a:p>
            <a:r>
              <a:rPr lang="ru-RU" sz="800" dirty="0"/>
              <a:t>Выращивание зерновых, зернобобовых и семян масличных культур (</a:t>
            </a:r>
            <a:r>
              <a:rPr lang="ru-RU" sz="800" dirty="0" smtClean="0"/>
              <a:t>в разработке животноводческая ферма)</a:t>
            </a:r>
          </a:p>
          <a:p>
            <a:r>
              <a:rPr lang="ru-RU" sz="800" dirty="0" smtClean="0"/>
              <a:t>На рынке - 20 лет</a:t>
            </a:r>
          </a:p>
          <a:p>
            <a:r>
              <a:rPr lang="ru-RU" sz="800" dirty="0" smtClean="0"/>
              <a:t>Численность работников – 62 человека</a:t>
            </a:r>
          </a:p>
          <a:p>
            <a:r>
              <a:rPr lang="ru-RU" sz="800" dirty="0" smtClean="0"/>
              <a:t>Среднемесячная заработная плата – 59,5 тыс. рублей</a:t>
            </a:r>
          </a:p>
          <a:p>
            <a:r>
              <a:rPr lang="ru-RU" sz="800" dirty="0" smtClean="0"/>
              <a:t>Площадь пашни – 10586 га</a:t>
            </a:r>
          </a:p>
          <a:p>
            <a:r>
              <a:rPr lang="ru-RU" sz="800" dirty="0" smtClean="0"/>
              <a:t>Валовый сбор – 20,1 тыс. тонн</a:t>
            </a:r>
          </a:p>
          <a:p>
            <a:r>
              <a:rPr lang="ru-RU" sz="800" dirty="0" smtClean="0"/>
              <a:t>Выручка от реализации – 103332 тыс. рублей</a:t>
            </a:r>
          </a:p>
          <a:p>
            <a:r>
              <a:rPr lang="ru-RU" sz="800" dirty="0" smtClean="0"/>
              <a:t>Объем налоговых отчислений – 23,1 </a:t>
            </a:r>
            <a:r>
              <a:rPr lang="ru-RU" sz="800" dirty="0"/>
              <a:t>млн. рублей</a:t>
            </a:r>
          </a:p>
          <a:p>
            <a:endParaRPr lang="ru-RU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428" y="3755275"/>
            <a:ext cx="6715124" cy="13388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КХ Возрождение (глава Ушанков Александр Павлович)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Выращивание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зерновых, зернобобовых и семян масличных культур</a:t>
            </a:r>
          </a:p>
          <a:p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Численность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работников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115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Среднемесячная заработная плата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79,9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 пашни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13429 га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Валовый сбор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28,1 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тонн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Выручка от реализации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182942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Объем налоговых отчислений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17,3 </a:t>
            </a:r>
            <a:r>
              <a:rPr lang="ru-RU" sz="900" dirty="0"/>
              <a:t>млн. рублей</a:t>
            </a:r>
          </a:p>
          <a:p>
            <a:endParaRPr lang="ru-RU" sz="900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7150100" y="3755274"/>
            <a:ext cx="1993899" cy="133882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Шестиугольник 15"/>
          <p:cNvSpPr/>
          <p:nvPr/>
        </p:nvSpPr>
        <p:spPr>
          <a:xfrm>
            <a:off x="7150100" y="2362587"/>
            <a:ext cx="1974848" cy="132344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7150100" y="987603"/>
            <a:ext cx="1974849" cy="132344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08" y="290810"/>
            <a:ext cx="3142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Пищевая промышленность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28" y="2424142"/>
            <a:ext cx="671512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ПО Славянка (председатель правления Таилкина Наталья Юрьевна)</a:t>
            </a:r>
            <a:endParaRPr lang="ru-RU" sz="800" dirty="0"/>
          </a:p>
          <a:p>
            <a:r>
              <a:rPr lang="ru-RU" sz="800" dirty="0"/>
              <a:t>Деятельность предприятий общественного питания: Производство хлебобулочных и кондитерских изделий</a:t>
            </a:r>
          </a:p>
          <a:p>
            <a:r>
              <a:rPr lang="ru-RU" sz="800" dirty="0" smtClean="0"/>
              <a:t>На </a:t>
            </a:r>
            <a:r>
              <a:rPr lang="ru-RU" sz="800" dirty="0"/>
              <a:t>рынке - </a:t>
            </a:r>
            <a:r>
              <a:rPr lang="ru-RU" sz="800" dirty="0" smtClean="0"/>
              <a:t> 15 лет</a:t>
            </a:r>
            <a:endParaRPr lang="ru-RU" sz="800" dirty="0"/>
          </a:p>
          <a:p>
            <a:r>
              <a:rPr lang="ru-RU" sz="800" dirty="0"/>
              <a:t>Численность работников – </a:t>
            </a:r>
            <a:r>
              <a:rPr lang="ru-RU" sz="800" dirty="0" smtClean="0"/>
              <a:t> 14 </a:t>
            </a:r>
            <a:r>
              <a:rPr lang="ru-RU" sz="800" dirty="0"/>
              <a:t>человек</a:t>
            </a:r>
          </a:p>
          <a:p>
            <a:r>
              <a:rPr lang="ru-RU" sz="800" dirty="0"/>
              <a:t>Среднемесячная заработная плата </a:t>
            </a:r>
            <a:r>
              <a:rPr lang="ru-RU" sz="800" dirty="0" smtClean="0"/>
              <a:t>–  27,0 </a:t>
            </a:r>
            <a:r>
              <a:rPr lang="ru-RU" sz="800" dirty="0"/>
              <a:t>тыс. рублей</a:t>
            </a:r>
          </a:p>
          <a:p>
            <a:r>
              <a:rPr lang="ru-RU" sz="800" dirty="0" smtClean="0"/>
              <a:t>Выручка </a:t>
            </a:r>
            <a:r>
              <a:rPr lang="ru-RU" sz="800" dirty="0"/>
              <a:t>от реализации – </a:t>
            </a:r>
            <a:r>
              <a:rPr lang="ru-RU" sz="800" dirty="0" smtClean="0"/>
              <a:t>11,1 млн. рублей</a:t>
            </a:r>
          </a:p>
          <a:p>
            <a:r>
              <a:rPr lang="ru-RU" sz="800" dirty="0"/>
              <a:t>Чистая прибыль </a:t>
            </a:r>
            <a:r>
              <a:rPr lang="ru-RU" sz="800" dirty="0" smtClean="0"/>
              <a:t>– 1,3 млн. рублей</a:t>
            </a:r>
            <a:endParaRPr lang="ru-RU" sz="800" dirty="0"/>
          </a:p>
          <a:p>
            <a:r>
              <a:rPr lang="ru-RU" sz="800" dirty="0" smtClean="0"/>
              <a:t>Объем </a:t>
            </a:r>
            <a:r>
              <a:rPr lang="ru-RU" sz="800" dirty="0"/>
              <a:t>налоговых отчислений </a:t>
            </a:r>
            <a:r>
              <a:rPr lang="ru-RU" sz="800" dirty="0" smtClean="0"/>
              <a:t>–  1,82 млн</a:t>
            </a:r>
            <a:r>
              <a:rPr lang="ru-RU" sz="800" dirty="0"/>
              <a:t>. </a:t>
            </a:r>
            <a:r>
              <a:rPr lang="ru-RU" sz="800" dirty="0" smtClean="0"/>
              <a:t>рублей</a:t>
            </a:r>
          </a:p>
          <a:p>
            <a:endParaRPr lang="ru-RU" sz="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3428" y="987604"/>
            <a:ext cx="6715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ИП Шестернев Илья Андреевич – кондитерская Алегрия</a:t>
            </a:r>
          </a:p>
          <a:p>
            <a:r>
              <a:rPr lang="ru-RU" sz="800" dirty="0"/>
              <a:t>Деятельность предприятий общественного </a:t>
            </a:r>
            <a:r>
              <a:rPr lang="ru-RU" sz="800" dirty="0" smtClean="0"/>
              <a:t>питания: Производство хлебобулочных и кондитерских изделий</a:t>
            </a:r>
          </a:p>
          <a:p>
            <a:r>
              <a:rPr lang="ru-RU" sz="800" dirty="0" smtClean="0"/>
              <a:t>На рынке - 12 лет</a:t>
            </a:r>
          </a:p>
          <a:p>
            <a:r>
              <a:rPr lang="ru-RU" sz="800" dirty="0" smtClean="0"/>
              <a:t>Численность работников – 20 человек</a:t>
            </a:r>
          </a:p>
          <a:p>
            <a:r>
              <a:rPr lang="ru-RU" sz="800" dirty="0" smtClean="0"/>
              <a:t>Среднемесячная заработная плата – 29,1 тыс. рублей</a:t>
            </a:r>
          </a:p>
          <a:p>
            <a:r>
              <a:rPr lang="ru-RU" sz="800" dirty="0" smtClean="0"/>
              <a:t>Выручка от реализации – 16,2 млн. рублей</a:t>
            </a:r>
          </a:p>
          <a:p>
            <a:r>
              <a:rPr lang="ru-RU" sz="800" dirty="0" smtClean="0"/>
              <a:t>Чистая прибыль – 1,5 млн. рублей</a:t>
            </a:r>
          </a:p>
          <a:p>
            <a:r>
              <a:rPr lang="ru-RU" sz="800" dirty="0" smtClean="0"/>
              <a:t>Объем налоговых отчислений – 1,3 млн</a:t>
            </a:r>
            <a:r>
              <a:rPr lang="ru-RU" sz="800" dirty="0"/>
              <a:t>. </a:t>
            </a:r>
            <a:r>
              <a:rPr lang="ru-RU" sz="800" dirty="0" smtClean="0"/>
              <a:t>рублей</a:t>
            </a:r>
          </a:p>
          <a:p>
            <a:endParaRPr lang="ru-RU" sz="800" dirty="0"/>
          </a:p>
          <a:p>
            <a:endParaRPr lang="ru-RU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428" y="3755274"/>
            <a:ext cx="671512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КХ Возрождение – Птицефабрика Духовницкая (директор Радаев Андрей Анатольевич )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Разведение сельскохозяйственной птицы, производство яиц</a:t>
            </a: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Численность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работников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41 человек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Среднемесячная заработная плата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 36,8 тыс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Выручка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от реализации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67,1  млн.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Объем налоговых отчислений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7,5 </a:t>
            </a:r>
            <a:r>
              <a:rPr lang="ru-RU" sz="800" dirty="0" smtClean="0"/>
              <a:t>млн</a:t>
            </a:r>
            <a:r>
              <a:rPr lang="ru-RU" sz="800" dirty="0"/>
              <a:t>. рублей</a:t>
            </a:r>
          </a:p>
          <a:p>
            <a:endParaRPr lang="ru-RU" sz="800" dirty="0" smtClean="0"/>
          </a:p>
          <a:p>
            <a:endParaRPr lang="ru-RU" sz="800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7150100" y="3755274"/>
            <a:ext cx="1993899" cy="133882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Шестиугольник 15"/>
          <p:cNvSpPr/>
          <p:nvPr/>
        </p:nvSpPr>
        <p:spPr>
          <a:xfrm>
            <a:off x="7150100" y="2362587"/>
            <a:ext cx="1974848" cy="132344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7150100" y="987603"/>
            <a:ext cx="1974849" cy="132344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127000" y="67235"/>
            <a:ext cx="855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Специализация экономики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2A1C3A18-E29B-4970-B958-D89D65A0DA2A}"/>
              </a:ext>
            </a:extLst>
          </p:cNvPr>
          <p:cNvGrpSpPr/>
          <p:nvPr/>
        </p:nvGrpSpPr>
        <p:grpSpPr>
          <a:xfrm>
            <a:off x="0" y="1541650"/>
            <a:ext cx="5381625" cy="1523410"/>
            <a:chOff x="0" y="1293133"/>
            <a:chExt cx="9144000" cy="1523410"/>
          </a:xfrm>
          <a:blipFill>
            <a:blip r:embed="rId3"/>
            <a:stretch>
              <a:fillRect/>
            </a:stretch>
          </a:blipFill>
        </p:grpSpPr>
        <p:sp>
          <p:nvSpPr>
            <p:cNvPr id="5" name="iS1ide-Rectangle 3">
              <a:extLst>
                <a:ext uri="{FF2B5EF4-FFF2-40B4-BE49-F238E27FC236}">
                  <a16:creationId xmlns:a16="http://schemas.microsoft.com/office/drawing/2014/main" xmlns="" id="{BAE8A182-BBD8-4071-95B8-01CD5D0284C7}"/>
                </a:ext>
              </a:extLst>
            </p:cNvPr>
            <p:cNvSpPr/>
            <p:nvPr/>
          </p:nvSpPr>
          <p:spPr>
            <a:xfrm>
              <a:off x="0" y="1293133"/>
              <a:ext cx="9144000" cy="152341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1ide-Rectangle 4">
              <a:extLst>
                <a:ext uri="{FF2B5EF4-FFF2-40B4-BE49-F238E27FC236}">
                  <a16:creationId xmlns:a16="http://schemas.microsoft.com/office/drawing/2014/main" xmlns="" id="{0BAF7DB7-2D01-4F00-B698-50B8D24BD3DF}"/>
                </a:ext>
              </a:extLst>
            </p:cNvPr>
            <p:cNvSpPr/>
            <p:nvPr/>
          </p:nvSpPr>
          <p:spPr>
            <a:xfrm>
              <a:off x="0" y="2282503"/>
              <a:ext cx="9144000" cy="534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858E8E1A-23F6-42CC-989F-BB5B5576E348}"/>
              </a:ext>
            </a:extLst>
          </p:cNvPr>
          <p:cNvGrpSpPr/>
          <p:nvPr/>
        </p:nvGrpSpPr>
        <p:grpSpPr>
          <a:xfrm>
            <a:off x="6604544" y="3199784"/>
            <a:ext cx="2356191" cy="1227267"/>
            <a:chOff x="8259369" y="3140637"/>
            <a:chExt cx="2753088" cy="1187667"/>
          </a:xfrm>
        </p:grpSpPr>
        <p:sp>
          <p:nvSpPr>
            <p:cNvPr id="8" name="iS1ide-文本框 131">
              <a:extLst>
                <a:ext uri="{FF2B5EF4-FFF2-40B4-BE49-F238E27FC236}">
                  <a16:creationId xmlns:a16="http://schemas.microsoft.com/office/drawing/2014/main" xmlns="" id="{FD14217E-1D11-4765-A490-2C3B9CD297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20318" y="3187353"/>
              <a:ext cx="1813712" cy="400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i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iS1ide-文本框 221">
              <a:extLst>
                <a:ext uri="{FF2B5EF4-FFF2-40B4-BE49-F238E27FC236}">
                  <a16:creationId xmlns:a16="http://schemas.microsoft.com/office/drawing/2014/main" xmlns="" id="{452B59CD-5B6B-4271-8267-D6CFF88B51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59369" y="3140637"/>
              <a:ext cx="2753088" cy="1187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>
              <a:noAutofit/>
            </a:bodyPr>
            <a:lstStyle/>
            <a:p>
              <a:r>
                <a:rPr lang="ru-RU" sz="900" b="1" dirty="0" smtClean="0"/>
                <a:t>Производство </a:t>
              </a:r>
              <a:r>
                <a:rPr lang="ru-RU" sz="900" b="1" dirty="0"/>
                <a:t>мясных полуфабрикатов и колбас </a:t>
              </a:r>
              <a:r>
                <a:rPr lang="ru-RU" sz="900" dirty="0"/>
                <a:t>– за </a:t>
              </a:r>
              <a:r>
                <a:rPr lang="ru-RU" sz="900" dirty="0" smtClean="0"/>
                <a:t>2024 </a:t>
              </a:r>
              <a:r>
                <a:rPr lang="ru-RU" sz="900" dirty="0"/>
                <a:t>год произведено более </a:t>
              </a:r>
              <a:r>
                <a:rPr lang="ru-RU" sz="900" dirty="0" smtClean="0"/>
                <a:t>53 тонны продукции</a:t>
              </a:r>
              <a:r>
                <a:rPr lang="ru-RU" sz="900" dirty="0"/>
                <a:t>, ассортимент – более 40 </a:t>
              </a:r>
              <a:r>
                <a:rPr lang="ru-RU" sz="900" dirty="0" smtClean="0"/>
                <a:t>наименований</a:t>
              </a:r>
            </a:p>
            <a:p>
              <a:r>
                <a:rPr lang="ru-RU" sz="900" b="1" dirty="0"/>
                <a:t>Производство и консервация</a:t>
              </a:r>
              <a:r>
                <a:rPr lang="ru-RU" sz="900" dirty="0"/>
                <a:t> (из мяса свинины, говядины и птицы) тушенки.  В  </a:t>
              </a:r>
              <a:r>
                <a:rPr lang="ru-RU" sz="900" dirty="0" smtClean="0"/>
                <a:t>2024 </a:t>
              </a:r>
              <a:r>
                <a:rPr lang="ru-RU" sz="900" dirty="0"/>
                <a:t>году произведено </a:t>
              </a:r>
              <a:r>
                <a:rPr lang="ru-RU" sz="900" dirty="0" smtClean="0"/>
                <a:t>42,6 </a:t>
              </a:r>
              <a:r>
                <a:rPr lang="ru-RU" sz="900" dirty="0"/>
                <a:t>тыс. штук консервов, 5 сортов</a:t>
              </a:r>
              <a:r>
                <a:rPr lang="ru-RU" sz="900" dirty="0" smtClean="0"/>
                <a:t>.</a:t>
              </a:r>
            </a:p>
            <a:p>
              <a:r>
                <a:rPr lang="ru-RU" sz="900" b="1" dirty="0"/>
                <a:t>Продукция птицефабрики</a:t>
              </a:r>
              <a:r>
                <a:rPr lang="ru-RU" sz="900" dirty="0"/>
                <a:t> КХ «Возрождение» ежегодно реализует не менее 90 тонн выращенной продукции и </a:t>
              </a:r>
              <a:r>
                <a:rPr lang="ru-RU" sz="900" dirty="0" smtClean="0"/>
                <a:t>12,1 </a:t>
              </a:r>
              <a:r>
                <a:rPr lang="ru-RU" sz="900" dirty="0"/>
                <a:t>млн. яиц</a:t>
              </a:r>
            </a:p>
            <a:p>
              <a:endParaRPr lang="ru-RU" sz="900" dirty="0"/>
            </a:p>
            <a:p>
              <a:endParaRPr lang="ru-RU" sz="900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B7964DB-8664-45DF-9DFD-5A7EB5454893}"/>
              </a:ext>
            </a:extLst>
          </p:cNvPr>
          <p:cNvGrpSpPr/>
          <p:nvPr/>
        </p:nvGrpSpPr>
        <p:grpSpPr>
          <a:xfrm>
            <a:off x="3143416" y="3199784"/>
            <a:ext cx="2425417" cy="1876414"/>
            <a:chOff x="4463241" y="3822708"/>
            <a:chExt cx="3233890" cy="2501885"/>
          </a:xfrm>
        </p:grpSpPr>
        <p:sp>
          <p:nvSpPr>
            <p:cNvPr id="18" name="iS1ide-文本框 215">
              <a:extLst>
                <a:ext uri="{FF2B5EF4-FFF2-40B4-BE49-F238E27FC236}">
                  <a16:creationId xmlns:a16="http://schemas.microsoft.com/office/drawing/2014/main" xmlns="" id="{96B21D68-CA6F-427E-86BF-F5682ED593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26165" y="4999647"/>
              <a:ext cx="2870966" cy="132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endParaRPr lang="ru-RU" sz="900" b="1" dirty="0" smtClean="0">
                <a:cs typeface="Times New Roman" panose="02020603050405020304" pitchFamily="18" charset="0"/>
              </a:endParaRPr>
            </a:p>
            <a:p>
              <a:pPr algn="ctr"/>
              <a:endParaRPr lang="ru-RU" sz="900" b="1" dirty="0">
                <a:cs typeface="Times New Roman" panose="02020603050405020304" pitchFamily="18" charset="0"/>
              </a:endParaRPr>
            </a:p>
            <a:p>
              <a:pPr algn="ctr"/>
              <a:r>
                <a:rPr lang="ru-RU" sz="900" b="1" dirty="0" smtClean="0">
                  <a:cs typeface="Times New Roman" panose="02020603050405020304" pitchFamily="18" charset="0"/>
                </a:rPr>
                <a:t>За 2024 </a:t>
              </a:r>
              <a:r>
                <a:rPr lang="ru-RU" sz="900" b="1" dirty="0">
                  <a:cs typeface="Times New Roman" panose="02020603050405020304" pitchFamily="18" charset="0"/>
                </a:rPr>
                <a:t>год произведено: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Молоко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4,5 </a:t>
              </a:r>
              <a:r>
                <a:rPr lang="ru-RU" sz="900" dirty="0">
                  <a:cs typeface="Times New Roman" panose="02020603050405020304" pitchFamily="18" charset="0"/>
                </a:rPr>
                <a:t>тыс. тонн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Мясо- </a:t>
              </a:r>
              <a:r>
                <a:rPr lang="ru-RU" sz="900" dirty="0" smtClean="0">
                  <a:cs typeface="Times New Roman" panose="02020603050405020304" pitchFamily="18" charset="0"/>
                </a:rPr>
                <a:t>1,1 </a:t>
              </a:r>
              <a:r>
                <a:rPr lang="ru-RU" sz="900" dirty="0">
                  <a:cs typeface="Times New Roman" panose="02020603050405020304" pitchFamily="18" charset="0"/>
                </a:rPr>
                <a:t>тыс. тонн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Яйцо –</a:t>
              </a:r>
              <a:r>
                <a:rPr lang="ru-RU" sz="900" dirty="0" smtClean="0">
                  <a:cs typeface="Times New Roman" panose="02020603050405020304" pitchFamily="18" charset="0"/>
                </a:rPr>
                <a:t>12090 </a:t>
              </a:r>
              <a:r>
                <a:rPr lang="ru-RU" sz="900" dirty="0">
                  <a:cs typeface="Times New Roman" panose="02020603050405020304" pitchFamily="18" charset="0"/>
                </a:rPr>
                <a:t>тыс. штук</a:t>
              </a:r>
            </a:p>
          </p:txBody>
        </p:sp>
        <p:sp>
          <p:nvSpPr>
            <p:cNvPr id="19" name="iS1ide-文本框 217">
              <a:extLst>
                <a:ext uri="{FF2B5EF4-FFF2-40B4-BE49-F238E27FC236}">
                  <a16:creationId xmlns:a16="http://schemas.microsoft.com/office/drawing/2014/main" xmlns="" id="{0B048887-B7F4-4B7B-A3E7-B7F53AFDB7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26164" y="3899274"/>
              <a:ext cx="2870967" cy="110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r>
                <a:rPr lang="ru-RU" sz="900" b="1" dirty="0"/>
                <a:t>За </a:t>
              </a:r>
              <a:r>
                <a:rPr lang="ru-RU" sz="900" b="1" dirty="0" smtClean="0"/>
                <a:t>2024 </a:t>
              </a:r>
              <a:r>
                <a:rPr lang="ru-RU" sz="900" b="1" dirty="0"/>
                <a:t>год поголовье составило: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Крупно рогатый скот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4,1 </a:t>
              </a:r>
              <a:r>
                <a:rPr lang="ru-RU" sz="900" dirty="0">
                  <a:cs typeface="Times New Roman" panose="02020603050405020304" pitchFamily="18" charset="0"/>
                </a:rPr>
                <a:t>тыс. голов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Овцы  и козы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3,3 </a:t>
              </a:r>
              <a:r>
                <a:rPr lang="ru-RU" sz="900" dirty="0">
                  <a:cs typeface="Times New Roman" panose="02020603050405020304" pitchFamily="18" charset="0"/>
                </a:rPr>
                <a:t>тыс. голов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Свиньи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1,6 </a:t>
              </a:r>
              <a:r>
                <a:rPr lang="ru-RU" sz="900" dirty="0">
                  <a:cs typeface="Times New Roman" panose="02020603050405020304" pitchFamily="18" charset="0"/>
                </a:rPr>
                <a:t>тыс. голов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Птица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59,5 </a:t>
              </a:r>
              <a:r>
                <a:rPr lang="ru-RU" sz="900" dirty="0">
                  <a:cs typeface="Times New Roman" panose="02020603050405020304" pitchFamily="18" charset="0"/>
                </a:rPr>
                <a:t>тыс. голов</a:t>
              </a:r>
            </a:p>
          </p:txBody>
        </p:sp>
        <p:sp>
          <p:nvSpPr>
            <p:cNvPr id="24" name="iS1ide-Freeform 70">
              <a:extLst>
                <a:ext uri="{FF2B5EF4-FFF2-40B4-BE49-F238E27FC236}">
                  <a16:creationId xmlns:a16="http://schemas.microsoft.com/office/drawing/2014/main" xmlns="" id="{9B954661-CB48-4222-B4DE-AAC308C7D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241" y="3822708"/>
              <a:ext cx="291192" cy="28047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90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865076D-70E8-4A8D-8F6D-E7D86B251DF6}"/>
              </a:ext>
            </a:extLst>
          </p:cNvPr>
          <p:cNvGrpSpPr/>
          <p:nvPr/>
        </p:nvGrpSpPr>
        <p:grpSpPr>
          <a:xfrm>
            <a:off x="482762" y="3065060"/>
            <a:ext cx="2815800" cy="2004664"/>
            <a:chOff x="1619891" y="3804114"/>
            <a:chExt cx="2858678" cy="2672885"/>
          </a:xfrm>
        </p:grpSpPr>
        <p:sp>
          <p:nvSpPr>
            <p:cNvPr id="27" name="iS1ide-文本框 211">
              <a:extLst>
                <a:ext uri="{FF2B5EF4-FFF2-40B4-BE49-F238E27FC236}">
                  <a16:creationId xmlns:a16="http://schemas.microsoft.com/office/drawing/2014/main" xmlns="" id="{091D2016-CCD0-4886-9B83-BA65A63AE8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891" y="5359899"/>
              <a:ext cx="2843349" cy="111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endParaRPr lang="ru-RU" sz="900" b="1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sz="900" b="1" dirty="0" smtClean="0">
                  <a:cs typeface="Times New Roman" panose="02020603050405020304" pitchFamily="18" charset="0"/>
                </a:rPr>
                <a:t>Валовый </a:t>
              </a:r>
              <a:r>
                <a:rPr lang="ru-RU" sz="900" b="1" dirty="0">
                  <a:cs typeface="Times New Roman" panose="02020603050405020304" pitchFamily="18" charset="0"/>
                </a:rPr>
                <a:t>сбор в </a:t>
              </a:r>
              <a:r>
                <a:rPr lang="ru-RU" sz="900" b="1" dirty="0" smtClean="0">
                  <a:cs typeface="Times New Roman" panose="02020603050405020304" pitchFamily="18" charset="0"/>
                </a:rPr>
                <a:t>2024 </a:t>
              </a:r>
              <a:r>
                <a:rPr lang="ru-RU" sz="900" b="1" dirty="0">
                  <a:cs typeface="Times New Roman" panose="02020603050405020304" pitchFamily="18" charset="0"/>
                </a:rPr>
                <a:t>году Технические культуры (тыс. тонн): </a:t>
              </a: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Подсолнечник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48,3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Лен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1,0</a:t>
              </a:r>
            </a:p>
            <a:p>
              <a:pPr marL="228600" indent="-228600" algn="just">
                <a:buAutoNum type="arabicPeriod"/>
              </a:pPr>
              <a:r>
                <a:rPr lang="ru-RU" sz="900" dirty="0" smtClean="0">
                  <a:cs typeface="Times New Roman" panose="02020603050405020304" pitchFamily="18" charset="0"/>
                </a:rPr>
                <a:t>Соя </a:t>
              </a:r>
              <a:r>
                <a:rPr lang="ru-RU" sz="900" dirty="0">
                  <a:cs typeface="Times New Roman" panose="02020603050405020304" pitchFamily="18" charset="0"/>
                </a:rPr>
                <a:t>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1,5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Рапс – 0,3 </a:t>
              </a:r>
            </a:p>
          </p:txBody>
        </p:sp>
        <p:sp>
          <p:nvSpPr>
            <p:cNvPr id="28" name="iS1ide-文本框 213">
              <a:extLst>
                <a:ext uri="{FF2B5EF4-FFF2-40B4-BE49-F238E27FC236}">
                  <a16:creationId xmlns:a16="http://schemas.microsoft.com/office/drawing/2014/main" xmlns="" id="{C8655691-10C5-4237-B009-134CC253A9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891" y="3804114"/>
              <a:ext cx="2858678" cy="143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endParaRPr lang="ru-RU" sz="900" b="1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sz="900" b="1" dirty="0" smtClean="0">
                  <a:cs typeface="Times New Roman" panose="02020603050405020304" pitchFamily="18" charset="0"/>
                </a:rPr>
                <a:t>Валовый </a:t>
              </a:r>
              <a:r>
                <a:rPr lang="ru-RU" sz="900" b="1" dirty="0">
                  <a:cs typeface="Times New Roman" panose="02020603050405020304" pitchFamily="18" charset="0"/>
                </a:rPr>
                <a:t>сбор в </a:t>
              </a:r>
              <a:r>
                <a:rPr lang="ru-RU" sz="900" b="1" dirty="0" smtClean="0">
                  <a:cs typeface="Times New Roman" panose="02020603050405020304" pitchFamily="18" charset="0"/>
                </a:rPr>
                <a:t>2024 </a:t>
              </a:r>
              <a:r>
                <a:rPr lang="ru-RU" sz="900" b="1" dirty="0">
                  <a:cs typeface="Times New Roman" panose="02020603050405020304" pitchFamily="18" charset="0"/>
                </a:rPr>
                <a:t>году Зерновые и зернобобовые (тыс. тонн):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Озимые культуры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41,9 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Пшеница яровая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80,9 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Ячмень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12,1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Просо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7,4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Зернобобовые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51,9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Кукуруза на зерно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10,0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Овес -0,2	</a:t>
              </a:r>
            </a:p>
          </p:txBody>
        </p:sp>
      </p:grpSp>
      <p:sp>
        <p:nvSpPr>
          <p:cNvPr id="36" name="iS1ide-Right Triangle 10">
            <a:extLst>
              <a:ext uri="{FF2B5EF4-FFF2-40B4-BE49-F238E27FC236}">
                <a16:creationId xmlns:a16="http://schemas.microsoft.com/office/drawing/2014/main" xmlns="" id="{25CB9C7E-A33A-4B7F-AE9B-A27071041B4C}"/>
              </a:ext>
            </a:extLst>
          </p:cNvPr>
          <p:cNvSpPr/>
          <p:nvPr/>
        </p:nvSpPr>
        <p:spPr>
          <a:xfrm>
            <a:off x="5112521" y="1080379"/>
            <a:ext cx="53522" cy="212754"/>
          </a:xfrm>
          <a:prstGeom prst="rt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0" y="1141600"/>
            <a:ext cx="314762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Растениеводство </a:t>
            </a:r>
            <a:endParaRPr lang="zh-CN" altLang="en-US" sz="1400" b="1" dirty="0"/>
          </a:p>
        </p:txBody>
      </p:sp>
      <p:sp>
        <p:nvSpPr>
          <p:cNvPr id="38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153827" y="1141600"/>
            <a:ext cx="293512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Животноводство </a:t>
            </a:r>
            <a:endParaRPr lang="zh-CN" altLang="en-US" sz="1400" b="1" dirty="0"/>
          </a:p>
        </p:txBody>
      </p:sp>
      <p:sp>
        <p:nvSpPr>
          <p:cNvPr id="3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6088952" y="1141600"/>
            <a:ext cx="303007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Производство </a:t>
            </a:r>
            <a:endParaRPr lang="zh-CN" altLang="en-US" sz="1400" b="1" dirty="0"/>
          </a:p>
        </p:txBody>
      </p:sp>
      <p:sp>
        <p:nvSpPr>
          <p:cNvPr id="42" name="iS1ide-Rectangle 3">
            <a:extLst>
              <a:ext uri="{FF2B5EF4-FFF2-40B4-BE49-F238E27FC236}">
                <a16:creationId xmlns:a16="http://schemas.microsoft.com/office/drawing/2014/main" xmlns="" id="{BAE8A182-BBD8-4071-95B8-01CD5D0284C7}"/>
              </a:ext>
            </a:extLst>
          </p:cNvPr>
          <p:cNvSpPr/>
          <p:nvPr/>
        </p:nvSpPr>
        <p:spPr>
          <a:xfrm>
            <a:off x="5419725" y="1541650"/>
            <a:ext cx="3685646" cy="1523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5124" name="Picture 4" descr="C:\Users\специалист\Downloads\sticker-png-holstein-friesian-cattle-blackandwhite-farm-dairy-farming-agriculture-live-dairy-cattle-agriculturist-poultry-farm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22" y="3185500"/>
            <a:ext cx="596182" cy="4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пециалист\Downloads\png-transparent-computer-icons-project-architectural-engineering-agriculture-business-leaf-service-peop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393"/>
            <a:ext cx="604259" cy="4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специалист\Downloads\thx-consulting-icon-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92" y="3130957"/>
            <a:ext cx="529252" cy="5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795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855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>
                <a:solidFill>
                  <a:schemeClr val="accent1"/>
                </a:solidFill>
              </a:rPr>
              <a:t>Специализация экономики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2A1C3A18-E29B-4970-B958-D89D65A0DA2A}"/>
              </a:ext>
            </a:extLst>
          </p:cNvPr>
          <p:cNvGrpSpPr/>
          <p:nvPr/>
        </p:nvGrpSpPr>
        <p:grpSpPr>
          <a:xfrm>
            <a:off x="-32745" y="1486196"/>
            <a:ext cx="3166679" cy="1523410"/>
            <a:chOff x="0" y="1293133"/>
            <a:chExt cx="9484831" cy="1523410"/>
          </a:xfrm>
          <a:blipFill>
            <a:blip r:embed="rId3"/>
            <a:stretch>
              <a:fillRect/>
            </a:stretch>
          </a:blipFill>
        </p:grpSpPr>
        <p:sp>
          <p:nvSpPr>
            <p:cNvPr id="5" name="iS1ide-Rectangle 3">
              <a:extLst>
                <a:ext uri="{FF2B5EF4-FFF2-40B4-BE49-F238E27FC236}">
                  <a16:creationId xmlns:a16="http://schemas.microsoft.com/office/drawing/2014/main" xmlns="" id="{BAE8A182-BBD8-4071-95B8-01CD5D0284C7}"/>
                </a:ext>
              </a:extLst>
            </p:cNvPr>
            <p:cNvSpPr/>
            <p:nvPr/>
          </p:nvSpPr>
          <p:spPr>
            <a:xfrm>
              <a:off x="3" y="1293133"/>
              <a:ext cx="9484828" cy="152341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1ide-Rectangle 4">
              <a:extLst>
                <a:ext uri="{FF2B5EF4-FFF2-40B4-BE49-F238E27FC236}">
                  <a16:creationId xmlns:a16="http://schemas.microsoft.com/office/drawing/2014/main" xmlns="" id="{0BAF7DB7-2D01-4F00-B698-50B8D24BD3DF}"/>
                </a:ext>
              </a:extLst>
            </p:cNvPr>
            <p:cNvSpPr/>
            <p:nvPr/>
          </p:nvSpPr>
          <p:spPr>
            <a:xfrm>
              <a:off x="0" y="2282503"/>
              <a:ext cx="9144000" cy="534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858E8E1A-23F6-42CC-989F-BB5B5576E348}"/>
              </a:ext>
            </a:extLst>
          </p:cNvPr>
          <p:cNvGrpSpPr/>
          <p:nvPr/>
        </p:nvGrpSpPr>
        <p:grpSpPr>
          <a:xfrm>
            <a:off x="6385098" y="2247901"/>
            <a:ext cx="2767353" cy="1851793"/>
            <a:chOff x="8282961" y="3187353"/>
            <a:chExt cx="2904495" cy="1792041"/>
          </a:xfrm>
        </p:grpSpPr>
        <p:sp>
          <p:nvSpPr>
            <p:cNvPr id="8" name="iS1ide-文本框 131">
              <a:extLst>
                <a:ext uri="{FF2B5EF4-FFF2-40B4-BE49-F238E27FC236}">
                  <a16:creationId xmlns:a16="http://schemas.microsoft.com/office/drawing/2014/main" xmlns="" id="{FD14217E-1D11-4765-A490-2C3B9CD297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20318" y="3187353"/>
              <a:ext cx="1813712" cy="400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i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iS1ide-文本框 221">
              <a:extLst>
                <a:ext uri="{FF2B5EF4-FFF2-40B4-BE49-F238E27FC236}">
                  <a16:creationId xmlns:a16="http://schemas.microsoft.com/office/drawing/2014/main" xmlns="" id="{452B59CD-5B6B-4271-8267-D6CFF88B51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82961" y="4251929"/>
              <a:ext cx="2904495" cy="72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>
              <a:noAutofit/>
            </a:bodyPr>
            <a:lstStyle/>
            <a:p>
              <a:r>
                <a:rPr lang="ru-RU" sz="900" dirty="0">
                  <a:cs typeface="Times New Roman" panose="02020603050405020304" pitchFamily="18" charset="0"/>
                </a:rPr>
                <a:t>Лов рыбы в промышленных целях производится для использования её в питании, а также для добычи рыбьего жира</a:t>
              </a:r>
            </a:p>
            <a:p>
              <a:endParaRPr lang="ru-RU" sz="900" dirty="0"/>
            </a:p>
            <a:p>
              <a:endParaRPr lang="ru-RU" sz="900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B7964DB-8664-45DF-9DFD-5A7EB5454893}"/>
              </a:ext>
            </a:extLst>
          </p:cNvPr>
          <p:cNvGrpSpPr/>
          <p:nvPr/>
        </p:nvGrpSpPr>
        <p:grpSpPr>
          <a:xfrm>
            <a:off x="3546575" y="3331204"/>
            <a:ext cx="2219281" cy="1813383"/>
            <a:chOff x="4793916" y="3921836"/>
            <a:chExt cx="2959042" cy="2417842"/>
          </a:xfrm>
        </p:grpSpPr>
        <p:sp>
          <p:nvSpPr>
            <p:cNvPr id="18" name="iS1ide-文本框 215">
              <a:extLst>
                <a:ext uri="{FF2B5EF4-FFF2-40B4-BE49-F238E27FC236}">
                  <a16:creationId xmlns:a16="http://schemas.microsoft.com/office/drawing/2014/main" xmlns="" id="{96B21D68-CA6F-427E-86BF-F5682ED593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93916" y="4515578"/>
              <a:ext cx="2870966" cy="18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r>
                <a:rPr lang="ru-RU" sz="900" b="1" dirty="0">
                  <a:cs typeface="Times New Roman" panose="02020603050405020304" pitchFamily="18" charset="0"/>
                </a:rPr>
                <a:t>За </a:t>
              </a:r>
              <a:r>
                <a:rPr lang="ru-RU" sz="900" b="1" dirty="0" smtClean="0">
                  <a:cs typeface="Times New Roman" panose="02020603050405020304" pitchFamily="18" charset="0"/>
                </a:rPr>
                <a:t>2024 </a:t>
              </a:r>
              <a:r>
                <a:rPr lang="ru-RU" sz="900" b="1" dirty="0">
                  <a:cs typeface="Times New Roman" panose="02020603050405020304" pitchFamily="18" charset="0"/>
                </a:rPr>
                <a:t>год произведено рыбопосадочного материала</a:t>
              </a:r>
            </a:p>
            <a:p>
              <a:pPr algn="ctr"/>
              <a:r>
                <a:rPr lang="ru-RU" sz="900" b="1" dirty="0">
                  <a:cs typeface="Times New Roman" panose="02020603050405020304" pitchFamily="18" charset="0"/>
                </a:rPr>
                <a:t> (тыс. штук): </a:t>
              </a: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Стерлядь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500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Сазан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880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Толстолобик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165 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Белый амур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80 </a:t>
              </a:r>
              <a:endParaRPr lang="ru-RU" sz="900" dirty="0">
                <a:cs typeface="Times New Roman" panose="02020603050405020304" pitchFamily="18" charset="0"/>
              </a:endParaRPr>
            </a:p>
          </p:txBody>
        </p:sp>
        <p:sp>
          <p:nvSpPr>
            <p:cNvPr id="19" name="iS1ide-文本框 217">
              <a:extLst>
                <a:ext uri="{FF2B5EF4-FFF2-40B4-BE49-F238E27FC236}">
                  <a16:creationId xmlns:a16="http://schemas.microsoft.com/office/drawing/2014/main" xmlns="" id="{0B048887-B7F4-4B7B-A3E7-B7F53AFDB7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81991" y="3921836"/>
              <a:ext cx="2870967" cy="9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r>
                <a:rPr lang="ru-RU" sz="900" dirty="0" smtClean="0">
                  <a:cs typeface="Times New Roman" panose="02020603050405020304" pitchFamily="18" charset="0"/>
                </a:rPr>
                <a:t>Индустриальная </a:t>
              </a:r>
              <a:r>
                <a:rPr lang="ru-RU" sz="900" dirty="0">
                  <a:cs typeface="Times New Roman" panose="02020603050405020304" pitchFamily="18" charset="0"/>
                </a:rPr>
                <a:t>аквакультура, выполняет работы по воспроизводству водных биоресурсов</a:t>
              </a:r>
            </a:p>
          </p:txBody>
        </p:sp>
      </p:grpSp>
      <p:sp>
        <p:nvSpPr>
          <p:cNvPr id="28" name="iS1ide-文本框 213">
            <a:extLst>
              <a:ext uri="{FF2B5EF4-FFF2-40B4-BE49-F238E27FC236}">
                <a16:creationId xmlns:a16="http://schemas.microsoft.com/office/drawing/2014/main" xmlns="" id="{C8655691-10C5-4237-B009-134CC253A9ED}"/>
              </a:ext>
            </a:extLst>
          </p:cNvPr>
          <p:cNvSpPr txBox="1">
            <a:spLocks/>
          </p:cNvSpPr>
          <p:nvPr/>
        </p:nvSpPr>
        <p:spPr bwMode="auto">
          <a:xfrm>
            <a:off x="471487" y="3257594"/>
            <a:ext cx="2734530" cy="9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noAutofit/>
          </a:bodyPr>
          <a:lstStyle/>
          <a:p>
            <a:pPr algn="ctr"/>
            <a:endParaRPr lang="ru-RU" sz="900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/>
              <a:t>1.Переработка </a:t>
            </a:r>
            <a:r>
              <a:rPr lang="ru-RU" sz="900" dirty="0"/>
              <a:t>пшена для дальнейшей реализации на территории района </a:t>
            </a:r>
            <a:r>
              <a:rPr lang="ru-RU" sz="900" dirty="0" smtClean="0"/>
              <a:t>и за </a:t>
            </a:r>
            <a:r>
              <a:rPr lang="ru-RU" sz="900" dirty="0"/>
              <a:t>пределами региона продукции. За </a:t>
            </a:r>
            <a:r>
              <a:rPr lang="ru-RU" sz="900" dirty="0" smtClean="0"/>
              <a:t>2024 </a:t>
            </a:r>
            <a:r>
              <a:rPr lang="ru-RU" sz="900" dirty="0"/>
              <a:t>год реализовано 1000 тонн</a:t>
            </a:r>
          </a:p>
          <a:p>
            <a:pPr algn="just"/>
            <a:endParaRPr lang="ru-RU" sz="900" dirty="0"/>
          </a:p>
          <a:p>
            <a:pPr algn="just"/>
            <a:endParaRPr lang="ru-RU" sz="9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900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-32745" y="1109428"/>
            <a:ext cx="3118376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Переработка и фасовка</a:t>
            </a:r>
            <a:endParaRPr lang="zh-CN" altLang="en-US" sz="1400" b="1" dirty="0"/>
          </a:p>
        </p:txBody>
      </p:sp>
      <p:sp>
        <p:nvSpPr>
          <p:cNvPr id="38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027296" y="1109428"/>
            <a:ext cx="3169447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Воспроизводство</a:t>
            </a:r>
            <a:endParaRPr lang="zh-CN" altLang="en-US" sz="1400" b="1" dirty="0"/>
          </a:p>
        </p:txBody>
      </p:sp>
      <p:sp>
        <p:nvSpPr>
          <p:cNvPr id="39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6171516" y="1108959"/>
            <a:ext cx="2943002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Рыболовство</a:t>
            </a:r>
            <a:endParaRPr lang="zh-CN" altLang="en-US" sz="1400" b="1" dirty="0"/>
          </a:p>
        </p:txBody>
      </p:sp>
      <p:pic>
        <p:nvPicPr>
          <p:cNvPr id="6147" name="Picture 3" descr="C:\Users\специалист\Downloads\photo_2024-08-07_13-32-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63" y="1509478"/>
            <a:ext cx="3169447" cy="15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76646" y="3743316"/>
            <a:ext cx="31235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cs typeface="Times New Roman" panose="02020603050405020304" pitchFamily="18" charset="0"/>
              </a:rPr>
              <a:t>За </a:t>
            </a:r>
            <a:r>
              <a:rPr lang="ru-RU" sz="900" b="1" dirty="0" smtClean="0">
                <a:cs typeface="Times New Roman" panose="02020603050405020304" pitchFamily="18" charset="0"/>
              </a:rPr>
              <a:t>2024 </a:t>
            </a:r>
            <a:r>
              <a:rPr lang="ru-RU" sz="900" b="1" dirty="0">
                <a:cs typeface="Times New Roman" panose="02020603050405020304" pitchFamily="18" charset="0"/>
              </a:rPr>
              <a:t>год выловлено и реализовано </a:t>
            </a:r>
            <a:endParaRPr lang="ru-RU" sz="9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cs typeface="Times New Roman" panose="02020603050405020304" pitchFamily="18" charset="0"/>
              </a:rPr>
              <a:t>(</a:t>
            </a:r>
            <a:r>
              <a:rPr lang="ru-RU" sz="900" b="1" dirty="0">
                <a:cs typeface="Times New Roman" panose="02020603050405020304" pitchFamily="18" charset="0"/>
              </a:rPr>
              <a:t>тонн):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Лещ – </a:t>
            </a:r>
            <a:r>
              <a:rPr lang="ru-RU" sz="900" dirty="0" smtClean="0">
                <a:cs typeface="Times New Roman" panose="02020603050405020304" pitchFamily="18" charset="0"/>
              </a:rPr>
              <a:t>5</a:t>
            </a:r>
            <a:r>
              <a:rPr lang="en-US" sz="900" dirty="0" smtClean="0">
                <a:cs typeface="Times New Roman" panose="02020603050405020304" pitchFamily="18" charset="0"/>
              </a:rPr>
              <a:t>9</a:t>
            </a:r>
            <a:r>
              <a:rPr lang="ru-RU" sz="900" dirty="0" smtClean="0">
                <a:cs typeface="Times New Roman" panose="02020603050405020304" pitchFamily="18" charset="0"/>
              </a:rPr>
              <a:t>,</a:t>
            </a:r>
            <a:r>
              <a:rPr lang="en-US" sz="900" dirty="0" smtClean="0">
                <a:cs typeface="Times New Roman" panose="02020603050405020304" pitchFamily="18" charset="0"/>
              </a:rPr>
              <a:t>1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Судак – </a:t>
            </a:r>
            <a:r>
              <a:rPr lang="ru-RU" sz="900" dirty="0" smtClean="0">
                <a:cs typeface="Times New Roman" panose="02020603050405020304" pitchFamily="18" charset="0"/>
              </a:rPr>
              <a:t>1</a:t>
            </a:r>
            <a:r>
              <a:rPr lang="en-US" sz="900" dirty="0" smtClean="0">
                <a:cs typeface="Times New Roman" panose="02020603050405020304" pitchFamily="18" charset="0"/>
              </a:rPr>
              <a:t>5,5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Щука – </a:t>
            </a:r>
            <a:r>
              <a:rPr lang="ru-RU" sz="900" dirty="0" smtClean="0">
                <a:cs typeface="Times New Roman" panose="02020603050405020304" pitchFamily="18" charset="0"/>
              </a:rPr>
              <a:t>6,</a:t>
            </a:r>
            <a:r>
              <a:rPr lang="en-US" sz="900" dirty="0" smtClean="0">
                <a:cs typeface="Times New Roman" panose="02020603050405020304" pitchFamily="18" charset="0"/>
              </a:rPr>
              <a:t>7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Сазан – </a:t>
            </a:r>
            <a:r>
              <a:rPr lang="en-US" sz="900" dirty="0" smtClean="0">
                <a:cs typeface="Times New Roman" panose="02020603050405020304" pitchFamily="18" charset="0"/>
              </a:rPr>
              <a:t>3,1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Плотва – </a:t>
            </a:r>
            <a:r>
              <a:rPr lang="ru-RU" sz="900" dirty="0" smtClean="0">
                <a:cs typeface="Times New Roman" panose="02020603050405020304" pitchFamily="18" charset="0"/>
              </a:rPr>
              <a:t>19</a:t>
            </a:r>
            <a:r>
              <a:rPr lang="en-US" sz="900" dirty="0" smtClean="0">
                <a:cs typeface="Times New Roman" panose="02020603050405020304" pitchFamily="18" charset="0"/>
              </a:rPr>
              <a:t>,4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Густера – </a:t>
            </a:r>
            <a:r>
              <a:rPr lang="ru-RU" sz="900" dirty="0" smtClean="0">
                <a:cs typeface="Times New Roman" panose="02020603050405020304" pitchFamily="18" charset="0"/>
              </a:rPr>
              <a:t>1</a:t>
            </a:r>
            <a:r>
              <a:rPr lang="en-US" sz="900" dirty="0" smtClean="0">
                <a:cs typeface="Times New Roman" panose="02020603050405020304" pitchFamily="18" charset="0"/>
              </a:rPr>
              <a:t>9,8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Толстолобик – 2,9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Прочие – </a:t>
            </a:r>
            <a:r>
              <a:rPr lang="ru-RU" sz="900" dirty="0" smtClean="0">
                <a:cs typeface="Times New Roman" panose="02020603050405020304" pitchFamily="18" charset="0"/>
              </a:rPr>
              <a:t>4</a:t>
            </a:r>
            <a:r>
              <a:rPr lang="en-US" sz="900" dirty="0" smtClean="0">
                <a:cs typeface="Times New Roman" panose="02020603050405020304" pitchFamily="18" charset="0"/>
              </a:rPr>
              <a:t>3</a:t>
            </a:r>
            <a:r>
              <a:rPr lang="ru-RU" sz="900" dirty="0" smtClean="0">
                <a:cs typeface="Times New Roman" panose="02020603050405020304" pitchFamily="18" charset="0"/>
              </a:rPr>
              <a:t>,</a:t>
            </a:r>
            <a:r>
              <a:rPr lang="en-US" sz="900" dirty="0" smtClean="0">
                <a:cs typeface="Times New Roman" panose="02020603050405020304" pitchFamily="18" charset="0"/>
              </a:rPr>
              <a:t>4</a:t>
            </a:r>
            <a:endParaRPr lang="ru-RU" sz="900" dirty="0"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33387" y="4158815"/>
            <a:ext cx="27345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2.Переработка </a:t>
            </a:r>
            <a:r>
              <a:rPr lang="ru-RU" sz="900" dirty="0"/>
              <a:t>подсолнечника и изготовление подсолнечного масла, с дальнейшей реализацией на территории и за пределами района. Реализация за </a:t>
            </a:r>
            <a:r>
              <a:rPr lang="ru-RU" sz="900" dirty="0" smtClean="0"/>
              <a:t>2024 </a:t>
            </a:r>
            <a:r>
              <a:rPr lang="ru-RU" sz="900" dirty="0"/>
              <a:t>год составила свыше 100 тонн</a:t>
            </a:r>
          </a:p>
        </p:txBody>
      </p:sp>
      <p:pic>
        <p:nvPicPr>
          <p:cNvPr id="1026" name="Picture 2" descr="C:\Users\специалист\Downloads\DSC_8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41" y="1486196"/>
            <a:ext cx="2954977" cy="15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пециалист\Downloads\459927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8773"/>
            <a:ext cx="371475" cy="4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пециалист\Downloads\silhouettes-groups-sea-fishes-colony-small-fish-icon-river-taxers-tattoo-983548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17" y="3445769"/>
            <a:ext cx="443596" cy="4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пециалист\Downloads\gas-kvas-com-p-znachok-ribi-na-prozrachnom-fone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54" y="3485248"/>
            <a:ext cx="415847" cy="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4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710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Реализуемые инвестиционные проекты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03816"/>
              </p:ext>
            </p:extLst>
          </p:nvPr>
        </p:nvGraphicFramePr>
        <p:xfrm>
          <a:off x="210879" y="927099"/>
          <a:ext cx="8489960" cy="246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8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97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Название и суть проекта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Объем инвестиций, млн. руб.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Количество рабочих мест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Клепиков О.Ю.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15,2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Медведев В.П.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10,1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Гузев</a:t>
                      </a:r>
                      <a:r>
                        <a:rPr lang="ru-RU" sz="900" b="0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900" b="0" dirty="0" smtClean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69,4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Нуштайкин Ю.А</a:t>
                      </a:r>
                      <a:r>
                        <a:rPr lang="ru-RU" sz="900" b="0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dirty="0" smtClean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14,6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2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КХ « Возрождение»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64,8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10879" y="3600450"/>
            <a:ext cx="8485446" cy="285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200" b="1" dirty="0" smtClean="0">
                <a:cs typeface="Times New Roman" panose="02020603050405020304" pitchFamily="18" charset="0"/>
              </a:rPr>
              <a:t>Аналитика инвестиций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46299939"/>
              </p:ext>
            </p:extLst>
          </p:nvPr>
        </p:nvGraphicFramePr>
        <p:xfrm>
          <a:off x="-142875" y="3743325"/>
          <a:ext cx="8839200" cy="131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710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Реализуемые инвестиционные проекты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30469"/>
              </p:ext>
            </p:extLst>
          </p:nvPr>
        </p:nvGraphicFramePr>
        <p:xfrm>
          <a:off x="210879" y="924812"/>
          <a:ext cx="8489960" cy="403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8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19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Название и суть проекта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Объем инвестиций, млн. руб.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Количество рабочих мест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 этнопарка (Парк-музей русской сказки)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Дозоров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С.А.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2025-2028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70,0 (1 этап)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20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Строительство второго корпуса коровника беспривязного содержания на 200 голов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Рашидов М.М.</a:t>
                      </a: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2022-2026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78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Строительство зерноскладов, благоустройство территории, строительство механизированного тока, приобретение с/х техники и оборудования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Рашидов М.М.</a:t>
                      </a: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595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Строительство механизированного тока, приобретение с/х техники и оборудования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Перелыгин А.А.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зерновых складов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Дозоров С.А.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1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цеха по производству хлебобулочных и кондитерских изделий для увеличения производства, приобретение оборудования для модернизации продукции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Шестернев И.А.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2025-2026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10,0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зерновых складов, механизированного тока, навесных площадок для с/х техники, приобретение с/х техники 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Пигарев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2024-2026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237,0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гаража- стоянки для с/х техники,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приобретение с/х техники 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indent="0" algn="just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Наумов А.В.</a:t>
                      </a:r>
                    </a:p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34,2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6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Курякин П.Г.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0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ṥļîḑé-PA_圆角矩形 2_1">
            <a:extLst>
              <a:ext uri="{FF2B5EF4-FFF2-40B4-BE49-F238E27FC236}">
                <a16:creationId xmlns:a16="http://schemas.microsoft.com/office/drawing/2014/main" xmlns="" id="{05F6F859-90CC-4B5B-A0B7-6F152D8A7408}"/>
              </a:ext>
            </a:extLst>
          </p:cNvPr>
          <p:cNvSpPr/>
          <p:nvPr/>
        </p:nvSpPr>
        <p:spPr>
          <a:xfrm>
            <a:off x="3238499" y="1714500"/>
            <a:ext cx="4314205" cy="3428999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C8E7DF9C-A6E1-41C4-8B77-0865CE74971B}"/>
              </a:ext>
            </a:extLst>
          </p:cNvPr>
          <p:cNvGrpSpPr/>
          <p:nvPr/>
        </p:nvGrpSpPr>
        <p:grpSpPr>
          <a:xfrm>
            <a:off x="271460" y="1041958"/>
            <a:ext cx="8772526" cy="5667376"/>
            <a:chOff x="-1" y="2895786"/>
            <a:chExt cx="9144001" cy="2555112"/>
          </a:xfrm>
        </p:grpSpPr>
        <p:sp>
          <p:nvSpPr>
            <p:cNvPr id="9" name="ïšḻïďê-Rounded Rectangle 4">
              <a:extLst>
                <a:ext uri="{FF2B5EF4-FFF2-40B4-BE49-F238E27FC236}">
                  <a16:creationId xmlns:a16="http://schemas.microsoft.com/office/drawing/2014/main" xmlns="" id="{CB2A74BE-C3CD-43DA-B1FE-94943C39846F}"/>
                </a:ext>
              </a:extLst>
            </p:cNvPr>
            <p:cNvSpPr/>
            <p:nvPr/>
          </p:nvSpPr>
          <p:spPr>
            <a:xfrm>
              <a:off x="0" y="2895786"/>
              <a:ext cx="9144000" cy="1853011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sz="1000" dirty="0"/>
            </a:p>
          </p:txBody>
        </p:sp>
        <p:cxnSp>
          <p:nvCxnSpPr>
            <p:cNvPr id="25" name="ïšḻïďê-Straight Arrow Connector 32">
              <a:extLst>
                <a:ext uri="{FF2B5EF4-FFF2-40B4-BE49-F238E27FC236}">
                  <a16:creationId xmlns:a16="http://schemas.microsoft.com/office/drawing/2014/main" xmlns="" id="{A6804103-7D43-45EF-AB1C-F9A80D2C8E72}"/>
                </a:ext>
              </a:extLst>
            </p:cNvPr>
            <p:cNvCxnSpPr/>
            <p:nvPr/>
          </p:nvCxnSpPr>
          <p:spPr>
            <a:xfrm>
              <a:off x="2170647" y="4748797"/>
              <a:ext cx="648072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ïšḻïďê-Rectangle 30">
              <a:extLst>
                <a:ext uri="{FF2B5EF4-FFF2-40B4-BE49-F238E27FC236}">
                  <a16:creationId xmlns:a16="http://schemas.microsoft.com/office/drawing/2014/main" xmlns="" id="{C1CFDDEB-538B-4891-B6BC-73D4B276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2951635"/>
              <a:ext cx="3077784" cy="249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Создание агропромышленного центра переработки зерна и отправок грузов через порты РФ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Строительство элеваторов, в т.ч. водных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Строительство зернового терминала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Комбикормовый завод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Крупяное производство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Рыбоводческие комплексы (разведение и переработка)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Развитие плодоовощеводства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Переработка плодоовощной продукции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Птицеводческий </a:t>
              </a:r>
              <a:r>
                <a:rPr lang="ru-RU" sz="1200" dirty="0" smtClean="0">
                  <a:cs typeface="Times New Roman" panose="02020603050405020304" pitchFamily="18" charset="0"/>
                </a:rPr>
                <a:t>комплекс</a:t>
              </a:r>
              <a:endParaRPr lang="ru-RU" sz="1200" dirty="0">
                <a:cs typeface="Times New Roman" panose="02020603050405020304" pitchFamily="18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Животноводческий комплекс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Молокозавод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Сады интенсивного типа</a:t>
              </a: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ïšḻïďê-Rectangle 30">
              <a:extLst>
                <a:ext uri="{FF2B5EF4-FFF2-40B4-BE49-F238E27FC236}">
                  <a16:creationId xmlns:a16="http://schemas.microsoft.com/office/drawing/2014/main" xmlns="" id="{4C35D75F-8942-427F-BC0F-059D6B2A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784" y="2951636"/>
              <a:ext cx="2958644" cy="16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Туристические базы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Летние детские оздоровительные лагеря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Санаторно-оздоровительный комплекс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Объекты придорожного сервиса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Лодочные станции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Рыболовно-спортивные базы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Палаточные лагеря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Пристань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Физкультурно-оздоровительный комплекс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Бассейн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Объекты в сфере бытового обслуживания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Гостиничный комплекс</a:t>
              </a: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ïšḻïďê-Straight Arrow Connector 24">
              <a:extLst>
                <a:ext uri="{FF2B5EF4-FFF2-40B4-BE49-F238E27FC236}">
                  <a16:creationId xmlns:a16="http://schemas.microsoft.com/office/drawing/2014/main" xmlns="" id="{C7468116-859C-400F-AC06-F6D0F600F963}"/>
                </a:ext>
              </a:extLst>
            </p:cNvPr>
            <p:cNvCxnSpPr/>
            <p:nvPr/>
          </p:nvCxnSpPr>
          <p:spPr>
            <a:xfrm>
              <a:off x="4233847" y="4748797"/>
              <a:ext cx="648072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ïšḻïďê-Straight Arrow Connector 19">
              <a:extLst>
                <a:ext uri="{FF2B5EF4-FFF2-40B4-BE49-F238E27FC236}">
                  <a16:creationId xmlns:a16="http://schemas.microsoft.com/office/drawing/2014/main" xmlns="" id="{BEEFCCF2-415F-4868-8926-C7314FE58FFE}"/>
                </a:ext>
              </a:extLst>
            </p:cNvPr>
            <p:cNvCxnSpPr/>
            <p:nvPr/>
          </p:nvCxnSpPr>
          <p:spPr>
            <a:xfrm>
              <a:off x="6336967" y="4748797"/>
              <a:ext cx="648072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ïšḻïďê-Rectangle 30">
              <a:extLst>
                <a:ext uri="{FF2B5EF4-FFF2-40B4-BE49-F238E27FC236}">
                  <a16:creationId xmlns:a16="http://schemas.microsoft.com/office/drawing/2014/main" xmlns="" id="{41332B6F-90ED-4EFB-8BDE-80B9F6E3F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967" y="2951636"/>
              <a:ext cx="2807033" cy="103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Зернопогрузочный водный терминал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Логистический центр для отгрузки зерна в порты РФ и на экспорт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Причальные стенки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Организация речных грузовых перевозок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Оптовые торговые предприятия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85749" y="641908"/>
            <a:ext cx="2799105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Агропромышленная перерабатывающая</a:t>
            </a:r>
            <a:endParaRPr lang="zh-CN" altLang="en-US" sz="1400" b="1" dirty="0"/>
          </a:p>
        </p:txBody>
      </p:sp>
      <p:sp>
        <p:nvSpPr>
          <p:cNvPr id="29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46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Инвестиционные ниши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0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067050" y="641908"/>
            <a:ext cx="300989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Туристско - рекреационная</a:t>
            </a:r>
            <a:endParaRPr lang="zh-CN" altLang="en-US" sz="1400" b="1" dirty="0"/>
          </a:p>
        </p:txBody>
      </p:sp>
      <p:sp>
        <p:nvSpPr>
          <p:cNvPr id="31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6047132" y="641908"/>
            <a:ext cx="3011144" cy="4000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400" b="1" dirty="0" smtClean="0"/>
              <a:t>           Логистика</a:t>
            </a:r>
            <a:endParaRPr lang="zh-CN" altLang="en-US" sz="1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ṥļîḑé-PA_圆角矩形 2_1">
            <a:extLst>
              <a:ext uri="{FF2B5EF4-FFF2-40B4-BE49-F238E27FC236}">
                <a16:creationId xmlns:a16="http://schemas.microsoft.com/office/drawing/2014/main" xmlns="" id="{05F6F859-90CC-4B5B-A0B7-6F152D8A7408}"/>
              </a:ext>
            </a:extLst>
          </p:cNvPr>
          <p:cNvSpPr/>
          <p:nvPr/>
        </p:nvSpPr>
        <p:spPr>
          <a:xfrm>
            <a:off x="3514725" y="2477870"/>
            <a:ext cx="3724275" cy="2665629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C8E7DF9C-A6E1-41C4-8B77-0865CE74971B}"/>
              </a:ext>
            </a:extLst>
          </p:cNvPr>
          <p:cNvGrpSpPr/>
          <p:nvPr/>
        </p:nvGrpSpPr>
        <p:grpSpPr>
          <a:xfrm>
            <a:off x="285749" y="1200149"/>
            <a:ext cx="8772526" cy="5229224"/>
            <a:chOff x="-1" y="2895786"/>
            <a:chExt cx="9144001" cy="2555112"/>
          </a:xfrm>
        </p:grpSpPr>
        <p:sp>
          <p:nvSpPr>
            <p:cNvPr id="9" name="ïšḻïďê-Rounded Rectangle 4">
              <a:extLst>
                <a:ext uri="{FF2B5EF4-FFF2-40B4-BE49-F238E27FC236}">
                  <a16:creationId xmlns:a16="http://schemas.microsoft.com/office/drawing/2014/main" xmlns="" id="{CB2A74BE-C3CD-43DA-B1FE-94943C39846F}"/>
                </a:ext>
              </a:extLst>
            </p:cNvPr>
            <p:cNvSpPr/>
            <p:nvPr/>
          </p:nvSpPr>
          <p:spPr>
            <a:xfrm>
              <a:off x="0" y="2895786"/>
              <a:ext cx="9144000" cy="1853011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sz="1000" dirty="0"/>
            </a:p>
          </p:txBody>
        </p:sp>
        <p:sp>
          <p:nvSpPr>
            <p:cNvPr id="11" name="ïšḻïďê-Rectangle 30">
              <a:extLst>
                <a:ext uri="{FF2B5EF4-FFF2-40B4-BE49-F238E27FC236}">
                  <a16:creationId xmlns:a16="http://schemas.microsoft.com/office/drawing/2014/main" xmlns="" id="{C1CFDDEB-538B-4891-B6BC-73D4B276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2951635"/>
              <a:ext cx="3077784" cy="249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Наличие земельных ресурсов- площадок для размещения сельскохозяйственных предприятий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Самое качественное зерно-это зерно Саратовской области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Богатые водные ресурсы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Основу сельскохозяйственных угодий составляет пашня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Зернопродуктовый комплекс является ведущим в структуре растениеводства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Ресурсов тепла достаточно для выращивания зерновых, бобовых и технических культур, овощных и плодово-ягодных культур</a:t>
              </a:r>
            </a:p>
            <a:p>
              <a:endParaRPr lang="ru-RU" sz="1200" dirty="0">
                <a:cs typeface="Times New Roman" panose="02020603050405020304" pitchFamily="18" charset="0"/>
              </a:endParaRPr>
            </a:p>
          </p:txBody>
        </p:sp>
        <p:sp>
          <p:nvSpPr>
            <p:cNvPr id="13" name="ïšḻïďê-Rectangle 30">
              <a:extLst>
                <a:ext uri="{FF2B5EF4-FFF2-40B4-BE49-F238E27FC236}">
                  <a16:creationId xmlns:a16="http://schemas.microsoft.com/office/drawing/2014/main" xmlns="" id="{4C35D75F-8942-427F-BC0F-059D6B2A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784" y="2951636"/>
              <a:ext cx="2958644" cy="16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Река Волга, песчаные пляжи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Климатические условия благоприятны для организации летнего и зимнего отдыха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6 рек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10 объектов гидротехнических сооружений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Живописные лесные ландшафты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Экология </a:t>
              </a:r>
            </a:p>
            <a:p>
              <a:pPr marL="228600" indent="-228600">
                <a:buFont typeface="+mj-lt"/>
                <a:buAutoNum type="arabicPeriod"/>
              </a:pPr>
              <a:endParaRPr lang="ru-RU" sz="1200" dirty="0">
                <a:cs typeface="Times New Roman" panose="02020603050405020304" pitchFamily="18" charset="0"/>
              </a:endParaRPr>
            </a:p>
            <a:p>
              <a:pPr marL="228600" indent="-228600">
                <a:buFont typeface="+mj-lt"/>
                <a:buAutoNum type="arabicPeriod"/>
              </a:pPr>
              <a:endParaRPr lang="ru-RU" sz="1200" dirty="0"/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ïšḻïďê-Rectangle 30">
              <a:extLst>
                <a:ext uri="{FF2B5EF4-FFF2-40B4-BE49-F238E27FC236}">
                  <a16:creationId xmlns:a16="http://schemas.microsoft.com/office/drawing/2014/main" xmlns="" id="{41332B6F-90ED-4EFB-8BDE-80B9F6E3F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967" y="2951636"/>
              <a:ext cx="2807033" cy="163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Возможность удешевления грузоперевозок- организация речной транспортировки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Волга имеет достаточные глубины для загрузки крупнотоннажных судов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Возможность строительства причальных стенок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Наличие больших объемов продукции растениеводства, востребованных в других странах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85749" y="641908"/>
            <a:ext cx="2799105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Агропромышленная перерабатывающая</a:t>
            </a:r>
            <a:endParaRPr lang="zh-CN" altLang="en-US" sz="1400" b="1" dirty="0"/>
          </a:p>
        </p:txBody>
      </p:sp>
      <p:sp>
        <p:nvSpPr>
          <p:cNvPr id="29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69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Инвестиционные ниши - преимущества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0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067050" y="641908"/>
            <a:ext cx="300989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Туристско - рекреационная</a:t>
            </a:r>
            <a:endParaRPr lang="zh-CN" altLang="en-US" sz="1400" b="1" dirty="0"/>
          </a:p>
        </p:txBody>
      </p:sp>
      <p:sp>
        <p:nvSpPr>
          <p:cNvPr id="31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6047132" y="641908"/>
            <a:ext cx="3011144" cy="4000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400" b="1" dirty="0" smtClean="0"/>
              <a:t>           Логистика</a:t>
            </a:r>
            <a:endParaRPr lang="zh-CN" altLang="en-US" sz="1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8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1" y="219075"/>
            <a:ext cx="417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Общая характеристика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îṥļîḑé-PA_圆角矩形 2_1">
            <a:extLst>
              <a:ext uri="{FF2B5EF4-FFF2-40B4-BE49-F238E27FC236}">
                <a16:creationId xmlns:a16="http://schemas.microsoft.com/office/drawing/2014/main" xmlns="" id="{05F6F859-90CC-4B5B-A0B7-6F152D8A7408}"/>
              </a:ext>
            </a:extLst>
          </p:cNvPr>
          <p:cNvSpPr/>
          <p:nvPr/>
        </p:nvSpPr>
        <p:spPr>
          <a:xfrm>
            <a:off x="4171950" y="584698"/>
            <a:ext cx="4619625" cy="4558801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1" y="584698"/>
            <a:ext cx="4171949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latin typeface="Microsoft YaHei (Основной текст)"/>
                <a:cs typeface="Times New Roman" pitchFamily="18" charset="0"/>
              </a:rPr>
              <a:t>    Географическое расположение</a:t>
            </a:r>
            <a:endParaRPr lang="ru-RU" sz="1200" b="1" dirty="0">
              <a:latin typeface="Microsoft YaHei (Основной текст)"/>
              <a:cs typeface="Times New Roman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FC1ADC9A-F078-4C03-84B2-2AD7E822F8E1}"/>
              </a:ext>
            </a:extLst>
          </p:cNvPr>
          <p:cNvSpPr/>
          <p:nvPr/>
        </p:nvSpPr>
        <p:spPr>
          <a:xfrm>
            <a:off x="63446" y="1626986"/>
            <a:ext cx="4171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Духовницкий район был образован в 1928 году. Расположен в северной части Левобережья Саратовской области. На севере граничит с Самарской областью, на востоке с Ивантеевским и Пугачевским районами, на юге с Балаковским районом, западная граница проходит по Саратовскому водохранилищу</a:t>
            </a:r>
            <a:r>
              <a:rPr lang="ru-RU" sz="1200" dirty="0" smtClean="0"/>
              <a:t>.</a:t>
            </a:r>
            <a:endParaRPr lang="ru-RU" sz="12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1545" y="30243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Административный центр - рабочий поселок Духовницкое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545" y="3589988"/>
            <a:ext cx="28135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Муниципальных образований - 7 </a:t>
            </a:r>
          </a:p>
          <a:p>
            <a:r>
              <a:rPr lang="ru-RU" sz="1200" dirty="0" smtClean="0"/>
              <a:t>Рабочий поселок – 1</a:t>
            </a:r>
          </a:p>
          <a:p>
            <a:r>
              <a:rPr lang="ru-RU" sz="1200" dirty="0" smtClean="0"/>
              <a:t>Село – 14</a:t>
            </a:r>
          </a:p>
          <a:p>
            <a:r>
              <a:rPr lang="ru-RU" sz="1200" dirty="0" smtClean="0"/>
              <a:t>Поселок – 2</a:t>
            </a:r>
          </a:p>
          <a:p>
            <a:r>
              <a:rPr lang="ru-RU" sz="1200" dirty="0" smtClean="0"/>
              <a:t>Деревня – 3</a:t>
            </a:r>
          </a:p>
          <a:p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545" y="973921"/>
            <a:ext cx="4133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Общая площадь Духовницкого муниципального района – </a:t>
            </a:r>
            <a:r>
              <a:rPr lang="ru-RU" sz="1200" dirty="0" smtClean="0"/>
              <a:t>1 </a:t>
            </a:r>
            <a:r>
              <a:rPr lang="ru-RU" sz="1200" dirty="0"/>
              <a:t>978 кв. км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284262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37" y="2112943"/>
            <a:ext cx="6619873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участка: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Саратовская обл., Духовницкое МО, Западнее элеватора «Зерно Духовницка» </a:t>
            </a:r>
            <a:endParaRPr lang="ru-RU" sz="8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64:11:000000:1823 Площадь: 7,8 га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обеспечение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с/х производства, размещение сооружений для с/х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производства</a:t>
            </a: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800" dirty="0"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земля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для туризма,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база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отдыха,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детский лагерь, санаторий,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стоянка яхт и катеров, рыбная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база, глэмпинг, кайтинг.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8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800" dirty="0"/>
              <a:t>кВт/сут </a:t>
            </a:r>
            <a:r>
              <a:rPr lang="ru-RU" sz="800" dirty="0">
                <a:cs typeface="Times New Roman" panose="02020603050405020304" pitchFamily="18" charset="0"/>
              </a:rPr>
              <a:t>(300-500 м)</a:t>
            </a:r>
            <a:r>
              <a:rPr lang="ru-RU" sz="800" dirty="0"/>
              <a:t> </a:t>
            </a:r>
            <a:r>
              <a:rPr lang="ru-RU" sz="8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8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800" dirty="0"/>
              <a:t> </a:t>
            </a:r>
            <a:r>
              <a:rPr lang="ru-RU" sz="8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8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800" dirty="0"/>
              <a:t>куб. м/год 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800" dirty="0" smtClean="0"/>
              <a:t>Волгу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35" y="619631"/>
            <a:ext cx="6619873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участка: Саратовская обл., Духовницкое МО, Западнее элеватора «Зерно Духовницка» 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64:11:000000:1824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Площадь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: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3,0 га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Отдых (рекреация)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800" dirty="0"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земля для туризма, база отдыха, детский лагерь, санаторий, стоянка яхт и катеров, рыбная база, глэмпинг, кайтинг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sz="800" dirty="0">
                <a:cs typeface="Times New Roman" panose="02020603050405020304" pitchFamily="18" charset="0"/>
              </a:rPr>
              <a:t>Электроснабжение – 96000 кВт/сут (300-500 м) ПАО «Саратовэнерго»</a:t>
            </a:r>
          </a:p>
          <a:p>
            <a:r>
              <a:rPr lang="ru-RU" sz="8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 Филиал АО «Газпром газораспределение Саратовской области»</a:t>
            </a:r>
          </a:p>
          <a:p>
            <a:r>
              <a:rPr lang="ru-RU" sz="800" dirty="0">
                <a:cs typeface="Times New Roman" panose="02020603050405020304" pitchFamily="18" charset="0"/>
              </a:rPr>
              <a:t>Водоснабжение– 26300 куб. м/год </a:t>
            </a:r>
            <a:r>
              <a:rPr lang="ru-RU" sz="800" dirty="0" smtClean="0"/>
              <a:t> </a:t>
            </a:r>
            <a:r>
              <a:rPr lang="ru-RU" sz="800" dirty="0"/>
              <a:t>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800" dirty="0" smtClean="0"/>
              <a:t>Волгу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33" y="3596921"/>
            <a:ext cx="6619875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участка: Саратовская обл., Духовницкий р-н, Березово-Лукское МО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номер: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64:11:010501:292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 Площадь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26,33 га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:</a:t>
            </a:r>
            <a:r>
              <a:rPr lang="ru-RU" sz="900" dirty="0">
                <a:solidFill>
                  <a:schemeClr val="dk1"/>
                </a:solidFill>
              </a:rPr>
              <a:t>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обеспечение с/х производства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: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земля для туризма, база отдыха, детский лагерь,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санаторий, рыбная база, глэмпинг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900" dirty="0" smtClean="0"/>
              <a:t>Волгу</a:t>
            </a:r>
            <a:endParaRPr lang="ru-RU" sz="900" dirty="0"/>
          </a:p>
        </p:txBody>
      </p:sp>
      <p:sp>
        <p:nvSpPr>
          <p:cNvPr id="15" name="îŝḷîḓé-Hexagon 9">
            <a:extLst>
              <a:ext uri="{FF2B5EF4-FFF2-40B4-BE49-F238E27FC236}">
                <a16:creationId xmlns:a16="http://schemas.microsoft.com/office/drawing/2014/main" xmlns="" id="{C2665254-9FDD-4A44-B04F-AB72A51AA98F}"/>
              </a:ext>
            </a:extLst>
          </p:cNvPr>
          <p:cNvSpPr/>
          <p:nvPr/>
        </p:nvSpPr>
        <p:spPr>
          <a:xfrm>
            <a:off x="6715125" y="2166804"/>
            <a:ext cx="2228850" cy="133882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2">
              <a:hueOff val="-1433582"/>
              <a:satOff val="-34544"/>
              <a:lumOff val="-2078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6715125" y="727352"/>
            <a:ext cx="2228850" cy="1338829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6715125" y="3596921"/>
            <a:ext cx="2228851" cy="1338827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90785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310" y="515094"/>
            <a:ext cx="5653865" cy="41088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участка: Саратовская обл., р.п. Духовницкое, южнее ул. Полевая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квартал: 64:11:160902; 64:11:160903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29,6 га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Инфраструктура: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</a:t>
            </a:r>
            <a:r>
              <a:rPr lang="ru-RU" sz="900" dirty="0" smtClean="0">
                <a:cs typeface="Times New Roman" panose="02020603050405020304" pitchFamily="18" charset="0"/>
              </a:rPr>
              <a:t>– 96000 </a:t>
            </a:r>
            <a:r>
              <a:rPr lang="ru-RU" sz="900" dirty="0"/>
              <a:t>кВт/сут </a:t>
            </a:r>
            <a:r>
              <a:rPr lang="ru-RU" sz="900" dirty="0" smtClean="0">
                <a:cs typeface="Times New Roman" panose="02020603050405020304" pitchFamily="18" charset="0"/>
              </a:rPr>
              <a:t>(300-500 </a:t>
            </a:r>
            <a:r>
              <a:rPr lang="ru-RU" sz="900" dirty="0">
                <a:cs typeface="Times New Roman" panose="02020603050405020304" pitchFamily="18" charset="0"/>
              </a:rPr>
              <a:t>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</a:t>
            </a:r>
            <a:r>
              <a:rPr lang="ru-RU" sz="900" dirty="0" smtClean="0">
                <a:cs typeface="Times New Roman" panose="02020603050405020304" pitchFamily="18" charset="0"/>
              </a:rPr>
              <a:t>100 </a:t>
            </a:r>
            <a:r>
              <a:rPr lang="ru-RU" sz="900" dirty="0">
                <a:cs typeface="Times New Roman" panose="02020603050405020304" pitchFamily="18" charset="0"/>
              </a:rPr>
              <a:t>куб. </a:t>
            </a:r>
            <a:r>
              <a:rPr lang="ru-RU" sz="900" dirty="0" smtClean="0">
                <a:cs typeface="Times New Roman" panose="02020603050405020304" pitchFamily="18" charset="0"/>
              </a:rPr>
              <a:t>м/час  </a:t>
            </a:r>
            <a:r>
              <a:rPr lang="ru-RU" sz="900" dirty="0">
                <a:cs typeface="Times New Roman" panose="02020603050405020304" pitchFamily="18" charset="0"/>
              </a:rPr>
              <a:t>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</a:t>
            </a:r>
            <a:r>
              <a:rPr lang="ru-RU" sz="900" dirty="0" smtClean="0">
                <a:cs typeface="Times New Roman" panose="02020603050405020304" pitchFamily="18" charset="0"/>
              </a:rPr>
              <a:t>26300 </a:t>
            </a:r>
            <a:r>
              <a:rPr lang="ru-RU" sz="900" dirty="0" smtClean="0"/>
              <a:t>куб</a:t>
            </a:r>
            <a:r>
              <a:rPr lang="ru-RU" sz="900" dirty="0"/>
              <a:t>. </a:t>
            </a:r>
            <a:r>
              <a:rPr lang="ru-RU" sz="900" dirty="0" smtClean="0"/>
              <a:t>м/год </a:t>
            </a:r>
            <a:r>
              <a:rPr lang="ru-RU" sz="900" dirty="0" smtClean="0">
                <a:cs typeface="Times New Roman" panose="02020603050405020304" pitchFamily="18" charset="0"/>
              </a:rPr>
              <a:t>диаметр </a:t>
            </a:r>
            <a:r>
              <a:rPr lang="ru-RU" sz="900" dirty="0">
                <a:cs typeface="Times New Roman" panose="02020603050405020304" pitchFamily="18" charset="0"/>
              </a:rPr>
              <a:t>от 200 мм (возможно бурение собственной скважины), Канализация: необходимо обустройство собственного септика или отведение в Волгу.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с/х использование, овощеводство, животноводство, птицеводство, размещение производственно-складского комплекса, для производственных целей, размещение производственных и административных зданий, строений, сооружений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возможно дробление территории по необходимости для различных видов разрешенного использования </a:t>
            </a:r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162674" y="515094"/>
            <a:ext cx="2314576" cy="1905745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6162674" y="2569502"/>
            <a:ext cx="2314576" cy="1846242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778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1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90785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10" y="438150"/>
            <a:ext cx="5653865" cy="21698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cs typeface="Times New Roman" panose="02020603050405020304" pitchFamily="18" charset="0"/>
              </a:rPr>
              <a:t>участка: Саратовская обл., Духовницкое МО, Западнее элеватора «Зерно Духовницка» </a:t>
            </a:r>
          </a:p>
          <a:p>
            <a:r>
              <a:rPr lang="ru-RU" sz="900" dirty="0">
                <a:cs typeface="Times New Roman" panose="02020603050405020304" pitchFamily="18" charset="0"/>
              </a:rPr>
              <a:t>Кадастровый номер: </a:t>
            </a:r>
            <a:r>
              <a:rPr lang="ru-RU" sz="900" dirty="0" smtClean="0">
                <a:cs typeface="Times New Roman" panose="02020603050405020304" pitchFamily="18" charset="0"/>
              </a:rPr>
              <a:t>64:11:160101:227 Площадь</a:t>
            </a:r>
            <a:r>
              <a:rPr lang="ru-RU" sz="900" dirty="0">
                <a:cs typeface="Times New Roman" panose="02020603050405020304" pitchFamily="18" charset="0"/>
              </a:rPr>
              <a:t>: 2,8 га</a:t>
            </a:r>
          </a:p>
          <a:p>
            <a:r>
              <a:rPr lang="ru-RU" sz="900" dirty="0">
                <a:cs typeface="Times New Roman" panose="02020603050405020304" pitchFamily="18" charset="0"/>
              </a:rPr>
              <a:t>Вид </a:t>
            </a:r>
            <a:r>
              <a:rPr lang="ru-RU" sz="900" dirty="0" smtClean="0">
                <a:cs typeface="Times New Roman" panose="02020603050405020304" pitchFamily="18" charset="0"/>
              </a:rPr>
              <a:t>разрешенного </a:t>
            </a:r>
            <a:r>
              <a:rPr lang="ru-RU" sz="900" dirty="0">
                <a:cs typeface="Times New Roman" panose="02020603050405020304" pitchFamily="18" charset="0"/>
              </a:rPr>
              <a:t>использования: обеспечение с/х производства, размещение сооружений для с/х </a:t>
            </a:r>
            <a:r>
              <a:rPr lang="ru-RU" sz="900" dirty="0" smtClean="0">
                <a:cs typeface="Times New Roman" panose="02020603050405020304" pitchFamily="18" charset="0"/>
              </a:rPr>
              <a:t>производства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 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900" dirty="0" smtClean="0"/>
              <a:t>Волгу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cs typeface="Times New Roman" panose="02020603050405020304" pitchFamily="18" charset="0"/>
              </a:rPr>
              <a:t>Форма владения: муниципальная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Назначение : участок для создания сооружения  причального основного назначения (грузовые, пассажирские, судостроительные и т.д.). размещение сооружений для с/х </a:t>
            </a:r>
            <a:r>
              <a:rPr lang="ru-RU" sz="900" dirty="0" smtClean="0">
                <a:cs typeface="Times New Roman" panose="02020603050405020304" pitchFamily="18" charset="0"/>
              </a:rPr>
              <a:t>производства</a:t>
            </a:r>
          </a:p>
          <a:p>
            <a:pPr algn="just"/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6115049" y="645899"/>
            <a:ext cx="2314576" cy="1754326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8309" y="2705100"/>
            <a:ext cx="5653866" cy="21698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cs typeface="Times New Roman" panose="02020603050405020304" pitchFamily="18" charset="0"/>
              </a:rPr>
              <a:t>участка: Саратовская обл., </a:t>
            </a:r>
            <a:r>
              <a:rPr lang="ru-RU" sz="900" dirty="0" smtClean="0">
                <a:cs typeface="Times New Roman" panose="02020603050405020304" pitchFamily="18" charset="0"/>
              </a:rPr>
              <a:t>Горяйновское </a:t>
            </a:r>
            <a:r>
              <a:rPr lang="ru-RU" sz="900" dirty="0">
                <a:cs typeface="Times New Roman" panose="02020603050405020304" pitchFamily="18" charset="0"/>
              </a:rPr>
              <a:t>МО, </a:t>
            </a:r>
            <a:r>
              <a:rPr lang="ru-RU" sz="900" dirty="0" smtClean="0">
                <a:cs typeface="Times New Roman" panose="02020603050405020304" pitchFamily="18" charset="0"/>
              </a:rPr>
              <a:t>200 м северо-восток от с. Софьинка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cs typeface="Times New Roman" panose="02020603050405020304" pitchFamily="18" charset="0"/>
              </a:rPr>
              <a:t>Кадастровый </a:t>
            </a:r>
            <a:r>
              <a:rPr lang="ru-RU" sz="900" dirty="0" smtClean="0">
                <a:cs typeface="Times New Roman" panose="02020603050405020304" pitchFamily="18" charset="0"/>
              </a:rPr>
              <a:t>квартал: 64:11:140201 </a:t>
            </a:r>
          </a:p>
          <a:p>
            <a:r>
              <a:rPr lang="ru-RU" sz="900" dirty="0" smtClean="0">
                <a:cs typeface="Times New Roman" panose="02020603050405020304" pitchFamily="18" charset="0"/>
              </a:rPr>
              <a:t>Площадь</a:t>
            </a:r>
            <a:r>
              <a:rPr lang="ru-RU" sz="900" dirty="0"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cs typeface="Times New Roman" panose="02020603050405020304" pitchFamily="18" charset="0"/>
              </a:rPr>
              <a:t>130116 кв. м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cs typeface="Times New Roman" panose="02020603050405020304" pitchFamily="18" charset="0"/>
              </a:rPr>
              <a:t>Вид </a:t>
            </a:r>
            <a:r>
              <a:rPr lang="ru-RU" sz="900" dirty="0" smtClean="0">
                <a:cs typeface="Times New Roman" panose="02020603050405020304" pitchFamily="18" charset="0"/>
              </a:rPr>
              <a:t>разрешенного </a:t>
            </a:r>
            <a:r>
              <a:rPr lang="ru-RU" sz="900" dirty="0">
                <a:cs typeface="Times New Roman" panose="02020603050405020304" pitchFamily="18" charset="0"/>
              </a:rPr>
              <a:t>использования: 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>
                <a:cs typeface="Times New Roman" panose="02020603050405020304" pitchFamily="18" charset="0"/>
              </a:rPr>
              <a:t>с/х </a:t>
            </a:r>
            <a:r>
              <a:rPr lang="ru-RU" sz="900" dirty="0" smtClean="0">
                <a:cs typeface="Times New Roman" panose="02020603050405020304" pitchFamily="18" charset="0"/>
              </a:rPr>
              <a:t>использование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900" dirty="0" smtClean="0"/>
              <a:t>Волгу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cs typeface="Times New Roman" panose="02020603050405020304" pitchFamily="18" charset="0"/>
              </a:rPr>
              <a:t>Форма владения: муниципальная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Назначение : участок для создания сооружения  причального основного назначения (грузовые, пассажирские, судостроительные и т.д.). размещение сооружений для с/х </a:t>
            </a:r>
            <a:r>
              <a:rPr lang="ru-RU" sz="900" dirty="0" smtClean="0">
                <a:cs typeface="Times New Roman" panose="02020603050405020304" pitchFamily="18" charset="0"/>
              </a:rPr>
              <a:t>производства</a:t>
            </a:r>
          </a:p>
          <a:p>
            <a:pPr algn="just"/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6115049" y="2912849"/>
            <a:ext cx="2314576" cy="175432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1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284262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10" y="667172"/>
            <a:ext cx="6225365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ru-RU" sz="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участка: Саратовская обл., Духовницкое МО, Западнее элеватора «Зерно Духовницка» 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64:11:050101:439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Площадь: 2,8 га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обеспечение с/х производства, размещение сооружений для с/х производства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участок для создания сооружения  причального основного назначения (грузовые, пассажирские, судостроительные и т.д.). размещение сооружений для с/х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производства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Водоснабжение – </a:t>
            </a:r>
            <a:r>
              <a:rPr lang="ru-RU" sz="900" dirty="0">
                <a:cs typeface="Times New Roman" panose="02020603050405020304" pitchFamily="18" charset="0"/>
              </a:rPr>
              <a:t>26300 </a:t>
            </a:r>
            <a:r>
              <a:rPr lang="ru-RU" sz="900" dirty="0"/>
              <a:t>куб. </a:t>
            </a:r>
            <a:r>
              <a:rPr lang="ru-RU" sz="900" dirty="0" smtClean="0"/>
              <a:t>м/год (</a:t>
            </a:r>
            <a:r>
              <a:rPr lang="ru-RU" sz="900" dirty="0"/>
              <a:t>возможно бурение собственной скважины), Канализация: необходимо обустройство собственного септика или отведение в Волгу</a:t>
            </a:r>
          </a:p>
          <a:p>
            <a:pPr algn="just"/>
            <a:endParaRPr lang="ru-RU" sz="900" dirty="0" smtClean="0"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310" y="3036654"/>
            <a:ext cx="6225365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участка: Саратовская обл., р.п. Духовницкое , Промзона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64:11:000000:432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</a:t>
            </a:r>
            <a:r>
              <a:rPr lang="ru-RU" sz="900" dirty="0">
                <a:ea typeface="Calibri"/>
                <a:cs typeface="Times New Roman" panose="02020603050405020304" pitchFamily="18" charset="0"/>
              </a:rPr>
              <a:t>Производственно - складское назначение здания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Площадь: 829,6 кв. м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Инфраструктура:</a:t>
            </a:r>
            <a:r>
              <a:rPr lang="ru-RU" sz="900" dirty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с/х производство, склады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Возможность локализации нового производства на условиях аренды-да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Возможность локализации нового пр-ва на условиях продажи-нет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Аренда производственных помещений- рыночная цена 50 тыс. руб. в </a:t>
            </a:r>
            <a:r>
              <a:rPr lang="ru-RU" sz="900" dirty="0" smtClean="0">
                <a:cs typeface="Times New Roman" panose="02020603050405020304" pitchFamily="18" charset="0"/>
              </a:rPr>
              <a:t>год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6610350" y="805671"/>
            <a:ext cx="2259680" cy="1892826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6677025" y="2969979"/>
            <a:ext cx="2259680" cy="189282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284262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11" y="667172"/>
            <a:ext cx="5053789" cy="27238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комплекс состоящий из:</a:t>
            </a:r>
            <a:endParaRPr lang="ru-RU" sz="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Нежилого здания, расположенного по адресу: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Саратовская обл.,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р.п. Духовницкое, ул. Гагарина, д.1 а 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64:11:160501:2570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275,6 кв. м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</a:t>
            </a:r>
            <a:r>
              <a:rPr lang="ru-RU" sz="900" dirty="0">
                <a:ea typeface="Calibri"/>
                <a:cs typeface="Times New Roman" panose="02020603050405020304" pitchFamily="18" charset="0"/>
              </a:rPr>
              <a:t>Для производственных целей </a:t>
            </a:r>
            <a:endParaRPr lang="ru-RU" sz="900" dirty="0" smtClean="0"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Форма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Помещение предназначено для производства, складов, СТО, автомойки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 smtClean="0">
                <a:cs typeface="Times New Roman" panose="02020603050405020304" pitchFamily="18" charset="0"/>
              </a:rPr>
              <a:t>(10-20 </a:t>
            </a:r>
            <a:r>
              <a:rPr lang="ru-RU" sz="900" dirty="0">
                <a:cs typeface="Times New Roman" panose="02020603050405020304" pitchFamily="18" charset="0"/>
              </a:rPr>
              <a:t>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</a:t>
            </a:r>
            <a:r>
              <a:rPr lang="ru-RU" sz="900" dirty="0" smtClean="0">
                <a:cs typeface="Times New Roman" panose="02020603050405020304" pitchFamily="18" charset="0"/>
              </a:rPr>
              <a:t>(10-20 </a:t>
            </a:r>
            <a:r>
              <a:rPr lang="ru-RU" sz="900" dirty="0">
                <a:cs typeface="Times New Roman" panose="02020603050405020304" pitchFamily="18" charset="0"/>
              </a:rPr>
              <a:t>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 (возможно бурение собственной скважины), Канализация: необходимо обустройство собственного септика или отведение в Волгу</a:t>
            </a: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Рыночная стоимость помещения – 428 000 рублей</a:t>
            </a: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Аренда </a:t>
            </a:r>
            <a:r>
              <a:rPr lang="ru-RU" sz="900" dirty="0">
                <a:cs typeface="Times New Roman" panose="02020603050405020304" pitchFamily="18" charset="0"/>
              </a:rPr>
              <a:t>производственных </a:t>
            </a:r>
            <a:r>
              <a:rPr lang="ru-RU" sz="900" dirty="0" smtClean="0">
                <a:cs typeface="Times New Roman" panose="02020603050405020304" pitchFamily="18" charset="0"/>
              </a:rPr>
              <a:t>помещений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312" y="2893779"/>
            <a:ext cx="5053790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Земельного участка, расположенного по адресу: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Саратовская обл., р.п. Духовницкое, ул. Гагарина, д.1 а 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64:11:160810:62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Вид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разрешенной использования: </a:t>
            </a:r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Для производственных целей</a:t>
            </a:r>
            <a:endParaRPr lang="ru-RU" sz="900" dirty="0"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1131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кв. м</a:t>
            </a: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Электроснабжение </a:t>
            </a:r>
            <a:r>
              <a:rPr lang="ru-RU" sz="900" dirty="0">
                <a:cs typeface="Times New Roman" panose="02020603050405020304" pitchFamily="18" charset="0"/>
              </a:rPr>
              <a:t>- ВЛ 10 кВ, ТП 10/0,4 кВ 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4500 куб. м 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40 куб. м/ сут. диаметр от 200 мм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Помещение предназначено для производства, складов, СТО, автомойки </a:t>
            </a:r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Рыночная стоимость </a:t>
            </a:r>
            <a:r>
              <a:rPr lang="ru-RU" sz="900" dirty="0" smtClean="0">
                <a:cs typeface="Times New Roman" panose="02020603050405020304" pitchFamily="18" charset="0"/>
              </a:rPr>
              <a:t>участка </a:t>
            </a:r>
            <a:r>
              <a:rPr lang="ru-RU" sz="900" dirty="0">
                <a:cs typeface="Times New Roman" panose="02020603050405020304" pitchFamily="18" charset="0"/>
              </a:rPr>
              <a:t>– </a:t>
            </a:r>
            <a:r>
              <a:rPr lang="ru-RU" sz="900" dirty="0" smtClean="0">
                <a:cs typeface="Times New Roman" panose="02020603050405020304" pitchFamily="18" charset="0"/>
              </a:rPr>
              <a:t>142 700 </a:t>
            </a:r>
            <a:r>
              <a:rPr lang="ru-RU" sz="900" dirty="0">
                <a:cs typeface="Times New Roman" panose="02020603050405020304" pitchFamily="18" charset="0"/>
              </a:rPr>
              <a:t>рублей</a:t>
            </a:r>
          </a:p>
          <a:p>
            <a:pPr algn="just"/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372102" y="667172"/>
            <a:ext cx="3771898" cy="425793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173881" y="219075"/>
            <a:ext cx="93059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900" b="1" dirty="0" smtClean="0">
                <a:solidFill>
                  <a:schemeClr val="accent1"/>
                </a:solidFill>
              </a:rPr>
              <a:t>Действия администрации для стимулирования </a:t>
            </a:r>
          </a:p>
          <a:p>
            <a:r>
              <a:rPr lang="ru-RU" altLang="zh-CN" sz="1900" b="1" dirty="0" smtClean="0">
                <a:solidFill>
                  <a:schemeClr val="accent1"/>
                </a:solidFill>
              </a:rPr>
              <a:t>     инвестиционной деятельности</a:t>
            </a:r>
            <a:endParaRPr lang="zh-CN" altLang="en-US" sz="1900" b="1" dirty="0">
              <a:solidFill>
                <a:schemeClr val="accent1"/>
              </a:solidFill>
            </a:endParaRPr>
          </a:p>
        </p:txBody>
      </p:sp>
      <p:grpSp>
        <p:nvGrpSpPr>
          <p:cNvPr id="3" name="16bd4f3d-d01c-46e8-9f20-361fa4b6204d">
            <a:extLst>
              <a:ext uri="{FF2B5EF4-FFF2-40B4-BE49-F238E27FC236}">
                <a16:creationId xmlns:a16="http://schemas.microsoft.com/office/drawing/2014/main" xmlns="" id="{6B5CA86F-53E2-4A18-B7E2-BD2694FDAAA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26126"/>
            <a:ext cx="6342255" cy="4018579"/>
            <a:chOff x="767408" y="1228503"/>
            <a:chExt cx="8371134" cy="4755733"/>
          </a:xfrm>
        </p:grpSpPr>
        <p:sp>
          <p:nvSpPr>
            <p:cNvPr id="17" name="ïšḻïďê-Freeform 18">
              <a:extLst>
                <a:ext uri="{FF2B5EF4-FFF2-40B4-BE49-F238E27FC236}">
                  <a16:creationId xmlns:a16="http://schemas.microsoft.com/office/drawing/2014/main" xmlns="" id="{8E198055-2AB3-4038-A4DE-9FE63EF5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08" y="1228503"/>
              <a:ext cx="5472608" cy="4755733"/>
            </a:xfrm>
            <a:custGeom>
              <a:avLst/>
              <a:gdLst>
                <a:gd name="connsiteX0" fmla="*/ 2209699 w 4430349"/>
                <a:gd name="connsiteY0" fmla="*/ 1416926 h 3850004"/>
                <a:gd name="connsiteX1" fmla="*/ 1224205 w 4430349"/>
                <a:gd name="connsiteY1" fmla="*/ 3131687 h 3850004"/>
                <a:gd name="connsiteX2" fmla="*/ 1224207 w 4430349"/>
                <a:gd name="connsiteY2" fmla="*/ 3131687 h 3850004"/>
                <a:gd name="connsiteX3" fmla="*/ 1224203 w 4430349"/>
                <a:gd name="connsiteY3" fmla="*/ 3131687 h 3850004"/>
                <a:gd name="connsiteX4" fmla="*/ 1229790 w 4430349"/>
                <a:gd name="connsiteY4" fmla="*/ 3132939 h 3850004"/>
                <a:gd name="connsiteX5" fmla="*/ 4428160 w 4430349"/>
                <a:gd name="connsiteY5" fmla="*/ 3850004 h 3850004"/>
                <a:gd name="connsiteX6" fmla="*/ 0 w 4430349"/>
                <a:gd name="connsiteY6" fmla="*/ 3850004 h 3850004"/>
                <a:gd name="connsiteX7" fmla="*/ 2207512 w 4430349"/>
                <a:gd name="connsiteY7" fmla="*/ 6 h 3850004"/>
                <a:gd name="connsiteX8" fmla="*/ 4430349 w 4430349"/>
                <a:gd name="connsiteY8" fmla="*/ 3850004 h 3850004"/>
                <a:gd name="connsiteX9" fmla="*/ 1229790 w 4430349"/>
                <a:gd name="connsiteY9" fmla="*/ 3132939 h 3850004"/>
                <a:gd name="connsiteX10" fmla="*/ 1224207 w 4430349"/>
                <a:gd name="connsiteY10" fmla="*/ 3131687 h 3850004"/>
                <a:gd name="connsiteX11" fmla="*/ 3203955 w 4430349"/>
                <a:gd name="connsiteY11" fmla="*/ 3131687 h 3850004"/>
                <a:gd name="connsiteX12" fmla="*/ 3203953 w 4430349"/>
                <a:gd name="connsiteY12" fmla="*/ 3131681 h 3850004"/>
                <a:gd name="connsiteX13" fmla="*/ 3203956 w 4430349"/>
                <a:gd name="connsiteY13" fmla="*/ 3131687 h 3850004"/>
                <a:gd name="connsiteX14" fmla="*/ 2207509 w 4430349"/>
                <a:gd name="connsiteY14" fmla="*/ 2 h 3850004"/>
                <a:gd name="connsiteX15" fmla="*/ 3203953 w 4430349"/>
                <a:gd name="connsiteY15" fmla="*/ 3131681 h 3850004"/>
                <a:gd name="connsiteX16" fmla="*/ 2209700 w 4430349"/>
                <a:gd name="connsiteY16" fmla="*/ 1416924 h 3850004"/>
                <a:gd name="connsiteX17" fmla="*/ 2209699 w 4430349"/>
                <a:gd name="connsiteY17" fmla="*/ 1416926 h 3850004"/>
                <a:gd name="connsiteX18" fmla="*/ 2209700 w 4430349"/>
                <a:gd name="connsiteY18" fmla="*/ 1416923 h 3850004"/>
                <a:gd name="connsiteX19" fmla="*/ 0 w 4430349"/>
                <a:gd name="connsiteY19" fmla="*/ 3850004 h 3850004"/>
                <a:gd name="connsiteX20" fmla="*/ 2207510 w 4430349"/>
                <a:gd name="connsiteY20" fmla="*/ 0 h 3850004"/>
                <a:gd name="connsiteX21" fmla="*/ 2207512 w 4430349"/>
                <a:gd name="connsiteY21" fmla="*/ 6 h 3850004"/>
                <a:gd name="connsiteX22" fmla="*/ 2207510 w 4430349"/>
                <a:gd name="connsiteY22" fmla="*/ 1 h 3850004"/>
                <a:gd name="connsiteX23" fmla="*/ 2207509 w 4430349"/>
                <a:gd name="connsiteY23" fmla="*/ 0 h 3850004"/>
                <a:gd name="connsiteX24" fmla="*/ 2207510 w 4430349"/>
                <a:gd name="connsiteY24" fmla="*/ 1 h 3850004"/>
                <a:gd name="connsiteX25" fmla="*/ 2207509 w 4430349"/>
                <a:gd name="connsiteY25" fmla="*/ 2 h 38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0349" h="3850004">
                  <a:moveTo>
                    <a:pt x="2209699" y="1416926"/>
                  </a:moveTo>
                  <a:lnTo>
                    <a:pt x="1224205" y="3131687"/>
                  </a:lnTo>
                  <a:lnTo>
                    <a:pt x="1224207" y="3131687"/>
                  </a:lnTo>
                  <a:lnTo>
                    <a:pt x="1224203" y="3131687"/>
                  </a:lnTo>
                  <a:lnTo>
                    <a:pt x="1229790" y="3132939"/>
                  </a:lnTo>
                  <a:lnTo>
                    <a:pt x="4428160" y="3850004"/>
                  </a:lnTo>
                  <a:lnTo>
                    <a:pt x="0" y="3850004"/>
                  </a:lnTo>
                  <a:close/>
                  <a:moveTo>
                    <a:pt x="2207512" y="6"/>
                  </a:moveTo>
                  <a:lnTo>
                    <a:pt x="4430349" y="3850004"/>
                  </a:lnTo>
                  <a:lnTo>
                    <a:pt x="1229790" y="3132939"/>
                  </a:lnTo>
                  <a:lnTo>
                    <a:pt x="1224207" y="3131687"/>
                  </a:lnTo>
                  <a:lnTo>
                    <a:pt x="3203955" y="3131687"/>
                  </a:lnTo>
                  <a:lnTo>
                    <a:pt x="3203953" y="3131681"/>
                  </a:lnTo>
                  <a:lnTo>
                    <a:pt x="3203956" y="3131687"/>
                  </a:lnTo>
                  <a:close/>
                  <a:moveTo>
                    <a:pt x="2207509" y="2"/>
                  </a:moveTo>
                  <a:lnTo>
                    <a:pt x="3203953" y="3131681"/>
                  </a:lnTo>
                  <a:lnTo>
                    <a:pt x="2209700" y="1416924"/>
                  </a:lnTo>
                  <a:lnTo>
                    <a:pt x="2209699" y="1416926"/>
                  </a:lnTo>
                  <a:lnTo>
                    <a:pt x="2209700" y="1416923"/>
                  </a:lnTo>
                  <a:lnTo>
                    <a:pt x="0" y="3850004"/>
                  </a:lnTo>
                  <a:close/>
                  <a:moveTo>
                    <a:pt x="2207510" y="0"/>
                  </a:moveTo>
                  <a:lnTo>
                    <a:pt x="2207512" y="6"/>
                  </a:lnTo>
                  <a:lnTo>
                    <a:pt x="2207510" y="1"/>
                  </a:lnTo>
                  <a:close/>
                  <a:moveTo>
                    <a:pt x="2207509" y="0"/>
                  </a:moveTo>
                  <a:lnTo>
                    <a:pt x="2207510" y="1"/>
                  </a:lnTo>
                  <a:lnTo>
                    <a:pt x="2207509" y="2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ïšḻïďê-Rectangle 30">
              <a:extLst>
                <a:ext uri="{FF2B5EF4-FFF2-40B4-BE49-F238E27FC236}">
                  <a16:creationId xmlns:a16="http://schemas.microsoft.com/office/drawing/2014/main" xmlns="" id="{15292856-75CF-40A9-8E90-E4E1D87A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747" y="3155164"/>
              <a:ext cx="3492795" cy="55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69876" y="826126"/>
            <a:ext cx="5210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1.Формирование </a:t>
            </a:r>
            <a:r>
              <a:rPr lang="ru-RU" sz="1200" dirty="0"/>
              <a:t>упрощенного пакета подачи документов для </a:t>
            </a:r>
            <a:r>
              <a:rPr lang="ru-RU" sz="1200" dirty="0" smtClean="0"/>
              <a:t>инвестора</a:t>
            </a:r>
          </a:p>
          <a:p>
            <a:pPr algn="just"/>
            <a:r>
              <a:rPr lang="ru-RU" sz="1200" dirty="0" smtClean="0"/>
              <a:t>2.Проведение </a:t>
            </a:r>
            <a:r>
              <a:rPr lang="ru-RU" sz="1200" dirty="0"/>
              <a:t>экспертизы и защита </a:t>
            </a:r>
            <a:r>
              <a:rPr lang="ru-RU" sz="1200" dirty="0" smtClean="0"/>
              <a:t>проекта</a:t>
            </a:r>
          </a:p>
          <a:p>
            <a:pPr algn="just"/>
            <a:r>
              <a:rPr lang="ru-RU" sz="1200" dirty="0" smtClean="0"/>
              <a:t>3.Включение </a:t>
            </a:r>
            <a:r>
              <a:rPr lang="ru-RU" sz="1200" dirty="0"/>
              <a:t>проекта в реестр инвестиционных </a:t>
            </a:r>
            <a:r>
              <a:rPr lang="ru-RU" sz="1200" dirty="0" smtClean="0"/>
              <a:t>проектов</a:t>
            </a:r>
          </a:p>
          <a:p>
            <a:pPr algn="just"/>
            <a:r>
              <a:rPr lang="ru-RU" sz="1200" dirty="0" smtClean="0"/>
              <a:t>4.Определение </a:t>
            </a:r>
            <a:r>
              <a:rPr lang="ru-RU" sz="1200" dirty="0"/>
              <a:t>ответственного за сопровождение инвестиционного проекта </a:t>
            </a:r>
            <a:endParaRPr lang="ru-RU" sz="1200" dirty="0" smtClean="0"/>
          </a:p>
          <a:p>
            <a:pPr algn="just"/>
            <a:r>
              <a:rPr lang="ru-RU" sz="1200" dirty="0" smtClean="0"/>
              <a:t>5.Регулярный </a:t>
            </a:r>
            <a:r>
              <a:rPr lang="ru-RU" sz="1200" dirty="0"/>
              <a:t>мониторинг реализации инвестиционного </a:t>
            </a:r>
            <a:r>
              <a:rPr lang="ru-RU" sz="1200" dirty="0" smtClean="0"/>
              <a:t>проекта </a:t>
            </a:r>
          </a:p>
          <a:p>
            <a:pPr algn="just"/>
            <a:r>
              <a:rPr lang="ru-RU" sz="1200" dirty="0" smtClean="0"/>
              <a:t>6. Формирование </a:t>
            </a:r>
            <a:r>
              <a:rPr lang="ru-RU" sz="1200" dirty="0"/>
              <a:t>базы типовых проблем </a:t>
            </a:r>
            <a:r>
              <a:rPr lang="ru-RU" sz="1200" dirty="0" smtClean="0"/>
              <a:t>инвесторов</a:t>
            </a:r>
          </a:p>
          <a:p>
            <a:pPr algn="just"/>
            <a:r>
              <a:rPr lang="ru-RU" sz="1200" dirty="0" smtClean="0"/>
              <a:t>7.Сбор </a:t>
            </a:r>
            <a:r>
              <a:rPr lang="ru-RU" sz="1200" dirty="0"/>
              <a:t>обратной связи от инвесторов, находящихся на </a:t>
            </a:r>
            <a:r>
              <a:rPr lang="ru-RU" sz="1200" dirty="0" smtClean="0"/>
              <a:t>сопровождении</a:t>
            </a:r>
          </a:p>
          <a:p>
            <a:pPr algn="just"/>
            <a:r>
              <a:rPr lang="ru-RU" sz="1200" dirty="0" smtClean="0"/>
              <a:t>8.Сбор </a:t>
            </a:r>
            <a:r>
              <a:rPr lang="ru-RU" sz="1200" dirty="0"/>
              <a:t>обратной связи от инвесторов, планировавших реализовать проект на территории </a:t>
            </a:r>
            <a:r>
              <a:rPr lang="ru-RU" sz="1200" dirty="0" smtClean="0"/>
              <a:t>муниципального района, </a:t>
            </a:r>
            <a:r>
              <a:rPr lang="ru-RU" sz="1200" dirty="0"/>
              <a:t>но </a:t>
            </a:r>
            <a:r>
              <a:rPr lang="ru-RU" sz="1200" dirty="0" smtClean="0"/>
              <a:t>отказавшихся</a:t>
            </a:r>
          </a:p>
          <a:p>
            <a:pPr algn="just"/>
            <a:r>
              <a:rPr lang="ru-RU" sz="1200" dirty="0" smtClean="0"/>
              <a:t>9.Проведение </a:t>
            </a:r>
            <a:r>
              <a:rPr lang="ru-RU" sz="1200" dirty="0"/>
              <a:t>стратегических сессий по улучшению карты ценностей и факторов притяжения </a:t>
            </a:r>
            <a:r>
              <a:rPr lang="ru-RU" sz="1200" dirty="0" smtClean="0"/>
              <a:t>муниципального района </a:t>
            </a:r>
            <a:r>
              <a:rPr lang="ru-RU" sz="1200" dirty="0"/>
              <a:t>(не реже 1 раза в </a:t>
            </a:r>
            <a:r>
              <a:rPr lang="ru-RU" sz="1200" dirty="0" smtClean="0"/>
              <a:t>полгода)</a:t>
            </a:r>
          </a:p>
          <a:p>
            <a:pPr algn="just"/>
            <a:r>
              <a:rPr lang="ru-RU" sz="1200" dirty="0" smtClean="0"/>
              <a:t>10.Оценка </a:t>
            </a:r>
            <a:r>
              <a:rPr lang="ru-RU" sz="1200" dirty="0"/>
              <a:t>эффективности работы по сопровождению инвесторов, внесение изменений в работу с </a:t>
            </a:r>
            <a:r>
              <a:rPr lang="ru-RU" sz="1200" dirty="0" smtClean="0"/>
              <a:t>инвесторами</a:t>
            </a:r>
          </a:p>
          <a:p>
            <a:pPr algn="just"/>
            <a:r>
              <a:rPr lang="ru-RU" sz="1200" dirty="0" smtClean="0"/>
              <a:t>11.Организация </a:t>
            </a:r>
            <a:r>
              <a:rPr lang="ru-RU" sz="1200" dirty="0"/>
              <a:t>и проведение регулярных контактов с инвесторами, реализовавшими свои проекты. Возможные темы для обсуждения: сбыт, кооперация, экспорт – поддержка действующего </a:t>
            </a:r>
            <a:r>
              <a:rPr lang="ru-RU" sz="1200" dirty="0" smtClean="0"/>
              <a:t>бизнеса.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173881" y="219075"/>
            <a:ext cx="93059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900" b="1" dirty="0" smtClean="0">
                <a:solidFill>
                  <a:schemeClr val="accent1"/>
                </a:solidFill>
              </a:rPr>
              <a:t>Действия администрации для стимулирования </a:t>
            </a:r>
          </a:p>
          <a:p>
            <a:r>
              <a:rPr lang="ru-RU" altLang="zh-CN" sz="1900" b="1" dirty="0">
                <a:solidFill>
                  <a:schemeClr val="accent1"/>
                </a:solidFill>
              </a:rPr>
              <a:t> </a:t>
            </a:r>
            <a:r>
              <a:rPr lang="ru-RU" altLang="zh-CN" sz="1900" b="1" dirty="0" smtClean="0">
                <a:solidFill>
                  <a:schemeClr val="accent1"/>
                </a:solidFill>
              </a:rPr>
              <a:t>    инвестиционной деятельности</a:t>
            </a:r>
            <a:endParaRPr lang="zh-CN" altLang="en-US" sz="1900" b="1" dirty="0">
              <a:solidFill>
                <a:schemeClr val="accent1"/>
              </a:solidFill>
            </a:endParaRPr>
          </a:p>
        </p:txBody>
      </p:sp>
      <p:grpSp>
        <p:nvGrpSpPr>
          <p:cNvPr id="3" name="16bd4f3d-d01c-46e8-9f20-361fa4b6204d">
            <a:extLst>
              <a:ext uri="{FF2B5EF4-FFF2-40B4-BE49-F238E27FC236}">
                <a16:creationId xmlns:a16="http://schemas.microsoft.com/office/drawing/2014/main" xmlns="" id="{6B5CA86F-53E2-4A18-B7E2-BD2694FDAAA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26126"/>
            <a:ext cx="6342255" cy="4018579"/>
            <a:chOff x="767408" y="1228503"/>
            <a:chExt cx="8371134" cy="4755733"/>
          </a:xfrm>
        </p:grpSpPr>
        <p:sp>
          <p:nvSpPr>
            <p:cNvPr id="17" name="ïšḻïďê-Freeform 18">
              <a:extLst>
                <a:ext uri="{FF2B5EF4-FFF2-40B4-BE49-F238E27FC236}">
                  <a16:creationId xmlns:a16="http://schemas.microsoft.com/office/drawing/2014/main" xmlns="" id="{8E198055-2AB3-4038-A4DE-9FE63EF5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08" y="1228503"/>
              <a:ext cx="5472608" cy="4755733"/>
            </a:xfrm>
            <a:custGeom>
              <a:avLst/>
              <a:gdLst>
                <a:gd name="connsiteX0" fmla="*/ 2209699 w 4430349"/>
                <a:gd name="connsiteY0" fmla="*/ 1416926 h 3850004"/>
                <a:gd name="connsiteX1" fmla="*/ 1224205 w 4430349"/>
                <a:gd name="connsiteY1" fmla="*/ 3131687 h 3850004"/>
                <a:gd name="connsiteX2" fmla="*/ 1224207 w 4430349"/>
                <a:gd name="connsiteY2" fmla="*/ 3131687 h 3850004"/>
                <a:gd name="connsiteX3" fmla="*/ 1224203 w 4430349"/>
                <a:gd name="connsiteY3" fmla="*/ 3131687 h 3850004"/>
                <a:gd name="connsiteX4" fmla="*/ 1229790 w 4430349"/>
                <a:gd name="connsiteY4" fmla="*/ 3132939 h 3850004"/>
                <a:gd name="connsiteX5" fmla="*/ 4428160 w 4430349"/>
                <a:gd name="connsiteY5" fmla="*/ 3850004 h 3850004"/>
                <a:gd name="connsiteX6" fmla="*/ 0 w 4430349"/>
                <a:gd name="connsiteY6" fmla="*/ 3850004 h 3850004"/>
                <a:gd name="connsiteX7" fmla="*/ 2207512 w 4430349"/>
                <a:gd name="connsiteY7" fmla="*/ 6 h 3850004"/>
                <a:gd name="connsiteX8" fmla="*/ 4430349 w 4430349"/>
                <a:gd name="connsiteY8" fmla="*/ 3850004 h 3850004"/>
                <a:gd name="connsiteX9" fmla="*/ 1229790 w 4430349"/>
                <a:gd name="connsiteY9" fmla="*/ 3132939 h 3850004"/>
                <a:gd name="connsiteX10" fmla="*/ 1224207 w 4430349"/>
                <a:gd name="connsiteY10" fmla="*/ 3131687 h 3850004"/>
                <a:gd name="connsiteX11" fmla="*/ 3203955 w 4430349"/>
                <a:gd name="connsiteY11" fmla="*/ 3131687 h 3850004"/>
                <a:gd name="connsiteX12" fmla="*/ 3203953 w 4430349"/>
                <a:gd name="connsiteY12" fmla="*/ 3131681 h 3850004"/>
                <a:gd name="connsiteX13" fmla="*/ 3203956 w 4430349"/>
                <a:gd name="connsiteY13" fmla="*/ 3131687 h 3850004"/>
                <a:gd name="connsiteX14" fmla="*/ 2207509 w 4430349"/>
                <a:gd name="connsiteY14" fmla="*/ 2 h 3850004"/>
                <a:gd name="connsiteX15" fmla="*/ 3203953 w 4430349"/>
                <a:gd name="connsiteY15" fmla="*/ 3131681 h 3850004"/>
                <a:gd name="connsiteX16" fmla="*/ 2209700 w 4430349"/>
                <a:gd name="connsiteY16" fmla="*/ 1416924 h 3850004"/>
                <a:gd name="connsiteX17" fmla="*/ 2209699 w 4430349"/>
                <a:gd name="connsiteY17" fmla="*/ 1416926 h 3850004"/>
                <a:gd name="connsiteX18" fmla="*/ 2209700 w 4430349"/>
                <a:gd name="connsiteY18" fmla="*/ 1416923 h 3850004"/>
                <a:gd name="connsiteX19" fmla="*/ 0 w 4430349"/>
                <a:gd name="connsiteY19" fmla="*/ 3850004 h 3850004"/>
                <a:gd name="connsiteX20" fmla="*/ 2207510 w 4430349"/>
                <a:gd name="connsiteY20" fmla="*/ 0 h 3850004"/>
                <a:gd name="connsiteX21" fmla="*/ 2207512 w 4430349"/>
                <a:gd name="connsiteY21" fmla="*/ 6 h 3850004"/>
                <a:gd name="connsiteX22" fmla="*/ 2207510 w 4430349"/>
                <a:gd name="connsiteY22" fmla="*/ 1 h 3850004"/>
                <a:gd name="connsiteX23" fmla="*/ 2207509 w 4430349"/>
                <a:gd name="connsiteY23" fmla="*/ 0 h 3850004"/>
                <a:gd name="connsiteX24" fmla="*/ 2207510 w 4430349"/>
                <a:gd name="connsiteY24" fmla="*/ 1 h 3850004"/>
                <a:gd name="connsiteX25" fmla="*/ 2207509 w 4430349"/>
                <a:gd name="connsiteY25" fmla="*/ 2 h 38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0349" h="3850004">
                  <a:moveTo>
                    <a:pt x="2209699" y="1416926"/>
                  </a:moveTo>
                  <a:lnTo>
                    <a:pt x="1224205" y="3131687"/>
                  </a:lnTo>
                  <a:lnTo>
                    <a:pt x="1224207" y="3131687"/>
                  </a:lnTo>
                  <a:lnTo>
                    <a:pt x="1224203" y="3131687"/>
                  </a:lnTo>
                  <a:lnTo>
                    <a:pt x="1229790" y="3132939"/>
                  </a:lnTo>
                  <a:lnTo>
                    <a:pt x="4428160" y="3850004"/>
                  </a:lnTo>
                  <a:lnTo>
                    <a:pt x="0" y="3850004"/>
                  </a:lnTo>
                  <a:close/>
                  <a:moveTo>
                    <a:pt x="2207512" y="6"/>
                  </a:moveTo>
                  <a:lnTo>
                    <a:pt x="4430349" y="3850004"/>
                  </a:lnTo>
                  <a:lnTo>
                    <a:pt x="1229790" y="3132939"/>
                  </a:lnTo>
                  <a:lnTo>
                    <a:pt x="1224207" y="3131687"/>
                  </a:lnTo>
                  <a:lnTo>
                    <a:pt x="3203955" y="3131687"/>
                  </a:lnTo>
                  <a:lnTo>
                    <a:pt x="3203953" y="3131681"/>
                  </a:lnTo>
                  <a:lnTo>
                    <a:pt x="3203956" y="3131687"/>
                  </a:lnTo>
                  <a:close/>
                  <a:moveTo>
                    <a:pt x="2207509" y="2"/>
                  </a:moveTo>
                  <a:lnTo>
                    <a:pt x="3203953" y="3131681"/>
                  </a:lnTo>
                  <a:lnTo>
                    <a:pt x="2209700" y="1416924"/>
                  </a:lnTo>
                  <a:lnTo>
                    <a:pt x="2209699" y="1416926"/>
                  </a:lnTo>
                  <a:lnTo>
                    <a:pt x="2209700" y="1416923"/>
                  </a:lnTo>
                  <a:lnTo>
                    <a:pt x="0" y="3850004"/>
                  </a:lnTo>
                  <a:close/>
                  <a:moveTo>
                    <a:pt x="2207510" y="0"/>
                  </a:moveTo>
                  <a:lnTo>
                    <a:pt x="2207512" y="6"/>
                  </a:lnTo>
                  <a:lnTo>
                    <a:pt x="2207510" y="1"/>
                  </a:lnTo>
                  <a:close/>
                  <a:moveTo>
                    <a:pt x="2207509" y="0"/>
                  </a:moveTo>
                  <a:lnTo>
                    <a:pt x="2207510" y="1"/>
                  </a:lnTo>
                  <a:lnTo>
                    <a:pt x="2207509" y="2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ïšḻïďê-Rectangle 30">
              <a:extLst>
                <a:ext uri="{FF2B5EF4-FFF2-40B4-BE49-F238E27FC236}">
                  <a16:creationId xmlns:a16="http://schemas.microsoft.com/office/drawing/2014/main" xmlns="" id="{15292856-75CF-40A9-8E90-E4E1D87A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747" y="3155164"/>
              <a:ext cx="3492795" cy="55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69876" y="826126"/>
            <a:ext cx="5210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Льготы для инвестора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Освобождение </a:t>
            </a:r>
            <a:r>
              <a:rPr lang="ru-RU" sz="1200" dirty="0"/>
              <a:t>от уплаты земельного </a:t>
            </a:r>
            <a:r>
              <a:rPr lang="ru-RU" sz="1200" dirty="0" smtClean="0"/>
              <a:t>налога инвестора, осуществившего </a:t>
            </a:r>
            <a:r>
              <a:rPr lang="ru-RU" sz="1200" dirty="0"/>
              <a:t>в </a:t>
            </a:r>
            <a:r>
              <a:rPr lang="ru-RU" sz="1200" dirty="0" smtClean="0"/>
              <a:t>рамках реализации </a:t>
            </a:r>
            <a:r>
              <a:rPr lang="ru-RU" sz="1200" dirty="0"/>
              <a:t>инвестиционного проекта капитальные вложения в расположенные на территории Духовницкого  муниципального образования основные средства в соответствии с приоритетными направлениями развития экономики городского поселения в размере не менее 50 миллионов рублей, в течение пяти налоговых периодов с момента отражения произведенных капитальных вложений в бухгалтерском балансе </a:t>
            </a:r>
            <a:r>
              <a:rPr lang="ru-RU" sz="1200" dirty="0" smtClean="0"/>
              <a:t>организации;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Утверждение схемы расположения земельных участков на кадастровом плане территорий, инвесторам – срок предоставления муниципальной услуги – 7 рабочих дней;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Выдача инвесторам разрешений на ввод объекта в эксплуатацию на территории ДМР – </a:t>
            </a:r>
            <a:r>
              <a:rPr lang="ru-RU" sz="1200" dirty="0"/>
              <a:t>срок предоставления муниципальной услуги – </a:t>
            </a:r>
            <a:r>
              <a:rPr lang="ru-RU" sz="1200" dirty="0" smtClean="0"/>
              <a:t>5 </a:t>
            </a:r>
            <a:r>
              <a:rPr lang="ru-RU" sz="1200" dirty="0"/>
              <a:t>рабочих дней</a:t>
            </a:r>
            <a:r>
              <a:rPr lang="ru-RU" sz="1200" dirty="0" smtClean="0"/>
              <a:t>;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Выдача инвесторам разрешение на строительство, реконструкцию объектов капитального строительства</a:t>
            </a:r>
            <a:r>
              <a:rPr lang="ru-RU" sz="1200" dirty="0"/>
              <a:t> на территории ДМР – срок предоставления муниципальной услуги – 5 рабочих </a:t>
            </a:r>
            <a:r>
              <a:rPr lang="ru-RU" sz="1200" dirty="0" smtClean="0"/>
              <a:t>дней.</a:t>
            </a:r>
          </a:p>
          <a:p>
            <a:pPr marL="228600" indent="-228600" algn="just">
              <a:buFontTx/>
              <a:buAutoNum type="arabicPeriod"/>
            </a:pPr>
            <a:endParaRPr lang="ru-RU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94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74340" y="169415"/>
            <a:ext cx="90696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sz="1900" b="1" dirty="0">
                <a:solidFill>
                  <a:schemeClr val="accent3"/>
                </a:solidFill>
              </a:rPr>
              <a:t>Взаимодействие с федеральными и региональными </a:t>
            </a:r>
            <a:endParaRPr lang="ru-RU" sz="1900" b="1" dirty="0" smtClean="0">
              <a:solidFill>
                <a:schemeClr val="accent3"/>
              </a:solidFill>
            </a:endParaRPr>
          </a:p>
          <a:p>
            <a:r>
              <a:rPr lang="ru-RU" sz="1900" b="1" dirty="0" smtClean="0">
                <a:solidFill>
                  <a:schemeClr val="accent3"/>
                </a:solidFill>
              </a:rPr>
              <a:t>     институтами </a:t>
            </a:r>
            <a:r>
              <a:rPr lang="ru-RU" sz="1900" b="1" dirty="0">
                <a:solidFill>
                  <a:schemeClr val="accent3"/>
                </a:solidFill>
              </a:rPr>
              <a:t>развития, профильными ведомствами </a:t>
            </a:r>
            <a:endParaRPr lang="ru-RU" sz="1900" b="1" dirty="0" smtClean="0">
              <a:solidFill>
                <a:schemeClr val="accent3"/>
              </a:solidFill>
            </a:endParaRPr>
          </a:p>
          <a:p>
            <a:r>
              <a:rPr lang="ru-RU" sz="1900" b="1" dirty="0" smtClean="0">
                <a:solidFill>
                  <a:schemeClr val="accent3"/>
                </a:solidFill>
              </a:rPr>
              <a:t>     по вопросам </a:t>
            </a:r>
            <a:r>
              <a:rPr lang="ru-RU" sz="1900" b="1" dirty="0">
                <a:solidFill>
                  <a:schemeClr val="accent3"/>
                </a:solidFill>
              </a:rPr>
              <a:t>реализации инвестиционных проектов</a:t>
            </a:r>
            <a:endParaRPr lang="zh-CN" altLang="en-US" sz="1900" b="1" dirty="0"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" y="1262022"/>
            <a:ext cx="857920" cy="813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4707" y="1213509"/>
            <a:ext cx="3596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Times New Roman" panose="02020603050405020304" pitchFamily="18" charset="0"/>
              </a:rPr>
              <a:t>МИНИСТЕРСТВО ИНВЕСТИЦИОННОЙ ПОЛИТИКИ САРАТОВСКОЙ ОБЛАСТИ </a:t>
            </a:r>
            <a:endParaRPr lang="ru-RU" sz="1000" dirty="0" smtClean="0">
              <a:cs typeface="Times New Roman" panose="02020603050405020304" pitchFamily="18" charset="0"/>
            </a:endParaRPr>
          </a:p>
          <a:p>
            <a:r>
              <a:rPr lang="ru-RU" sz="1000" dirty="0" smtClean="0">
                <a:cs typeface="Times New Roman" panose="02020603050405020304" pitchFamily="18" charset="0"/>
              </a:rPr>
              <a:t>г</a:t>
            </a:r>
            <a:r>
              <a:rPr lang="ru-RU" sz="1000" dirty="0">
                <a:cs typeface="Times New Roman" panose="02020603050405020304" pitchFamily="18" charset="0"/>
              </a:rPr>
              <a:t>. Саратов, ул. Рабочая 145 А, 11 этаж </a:t>
            </a:r>
            <a:r>
              <a:rPr lang="ru-RU" sz="1000" dirty="0" smtClean="0">
                <a:cs typeface="Times New Roman" panose="02020603050405020304" pitchFamily="18" charset="0"/>
              </a:rPr>
              <a:t>(</a:t>
            </a:r>
            <a:r>
              <a:rPr lang="ru-RU" sz="1000" dirty="0">
                <a:cs typeface="Times New Roman" panose="02020603050405020304" pitchFamily="18" charset="0"/>
              </a:rPr>
              <a:t>8452) 69-52-62 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mininvest@saratov.gov.ru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" y="1896457"/>
            <a:ext cx="882817" cy="937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7156" y="2075984"/>
            <a:ext cx="3571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Times New Roman" panose="02020603050405020304" pitchFamily="18" charset="0"/>
              </a:rPr>
              <a:t>АО «КОРПОРАЦИЯ РАЗВИТИЯ САРАТОВСКОЙ ОБЛАСТИ</a:t>
            </a:r>
            <a:r>
              <a:rPr lang="ru-RU" sz="1000" dirty="0" smtClean="0">
                <a:cs typeface="Times New Roman" panose="02020603050405020304" pitchFamily="18" charset="0"/>
              </a:rPr>
              <a:t>»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 </a:t>
            </a:r>
            <a:r>
              <a:rPr lang="ru-RU" sz="1000" dirty="0">
                <a:cs typeface="Times New Roman" panose="02020603050405020304" pitchFamily="18" charset="0"/>
              </a:rPr>
              <a:t>г. Саратов, ул. Рабочая 145 А, 9 этаж 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(8452) 79-69-96 </a:t>
            </a:r>
            <a:r>
              <a:rPr lang="ru-RU" sz="1000" dirty="0" smtClean="0">
                <a:cs typeface="Times New Roman" panose="02020603050405020304" pitchFamily="18" charset="0"/>
                <a:hlinkClick r:id="rId7"/>
              </a:rPr>
              <a:t>aokrso@mail.ru</a:t>
            </a:r>
            <a:r>
              <a:rPr lang="ru-RU" sz="1000" dirty="0" smtClean="0">
                <a:cs typeface="Times New Roman" panose="02020603050405020304" pitchFamily="18" charset="0"/>
              </a:rPr>
              <a:t> saratovcorporation.ru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pic>
        <p:nvPicPr>
          <p:cNvPr id="11" name="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4340" y="2918529"/>
            <a:ext cx="882817" cy="6611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7157" y="3856292"/>
            <a:ext cx="3338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cs typeface="Times New Roman" panose="02020603050405020304" pitchFamily="18" charset="0"/>
              </a:rPr>
              <a:t>НЕКОММЕРЧЕСКАЯ МИКРОКРЕДИТНАЯ КОМПАНИЯ ФОНД МИКРОКРЕДИТОВАНИЯ СУБЪЕКТОВ МАЛОГО ПРЕДПРИНИМАТЕЛЬСТВА САРАТОВСКОЙ ОБЛАСТИ </a:t>
            </a:r>
            <a:endParaRPr lang="ru-RU" sz="1000" dirty="0">
              <a:cs typeface="Times New Roman" panose="02020603050405020304" pitchFamily="18" charset="0"/>
            </a:endParaRPr>
          </a:p>
          <a:p>
            <a:r>
              <a:rPr lang="ru-RU" sz="1000" dirty="0" smtClean="0">
                <a:cs typeface="Times New Roman" panose="02020603050405020304" pitchFamily="18" charset="0"/>
              </a:rPr>
              <a:t>г. </a:t>
            </a:r>
            <a:r>
              <a:rPr lang="ru-RU" sz="1000" dirty="0">
                <a:cs typeface="Times New Roman" panose="02020603050405020304" pitchFamily="18" charset="0"/>
              </a:rPr>
              <a:t>Саратов, ул. Краевая ул., 85Б </a:t>
            </a:r>
            <a:r>
              <a:rPr lang="ru-RU" sz="1000" dirty="0" smtClean="0">
                <a:cs typeface="Times New Roman" panose="02020603050405020304" pitchFamily="18" charset="0"/>
              </a:rPr>
              <a:t>(</a:t>
            </a:r>
            <a:r>
              <a:rPr lang="ru-RU" sz="1000" dirty="0">
                <a:cs typeface="Times New Roman" panose="02020603050405020304" pitchFamily="18" charset="0"/>
              </a:rPr>
              <a:t>8452) 75-64-11 </a:t>
            </a:r>
            <a:r>
              <a:rPr lang="ru-RU" sz="1000" dirty="0" smtClean="0">
                <a:cs typeface="Times New Roman" panose="02020603050405020304" pitchFamily="18" charset="0"/>
              </a:rPr>
              <a:t>fond@fmco.ru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7" y="3872099"/>
            <a:ext cx="692121" cy="55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1085850" y="3018253"/>
            <a:ext cx="39641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cs typeface="Arial" panose="020B0604020202020204" pitchFamily="34" charset="0"/>
              </a:rPr>
              <a:t>БИЗНЕС-ИНКУБАТОР </a:t>
            </a:r>
            <a:r>
              <a:rPr lang="ru-RU" sz="1000" dirty="0">
                <a:cs typeface="Arial" panose="020B0604020202020204" pitchFamily="34" charset="0"/>
              </a:rPr>
              <a:t>КОМПЛЕКСНАЯ ПОДДЕРЖКА НАЧИНАЮЩИХ </a:t>
            </a:r>
            <a:r>
              <a:rPr lang="ru-RU" sz="1000" dirty="0" smtClean="0">
                <a:cs typeface="Arial" panose="020B0604020202020204" pitchFamily="34" charset="0"/>
              </a:rPr>
              <a:t>ПРЕДПРИНИМАТЕЛЕЙ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г</a:t>
            </a:r>
            <a:r>
              <a:rPr lang="ru-RU" sz="1000" dirty="0">
                <a:cs typeface="Times New Roman" panose="02020603050405020304" pitchFamily="18" charset="0"/>
              </a:rPr>
              <a:t>. Саратов, ул. Краевая ул., 85Б (8452) </a:t>
            </a:r>
            <a:r>
              <a:rPr lang="ru-RU" sz="1000" dirty="0" smtClean="0">
                <a:cs typeface="Times New Roman" panose="02020603050405020304" pitchFamily="18" charset="0"/>
              </a:rPr>
              <a:t>24-54-78 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pic>
        <p:nvPicPr>
          <p:cNvPr id="20" name="Picture 10" descr="https://avatars.mds.yandex.net/i?id=b71fe9e0f6ea8f86b353802443b75185-4400689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35" y="1288108"/>
            <a:ext cx="1040293" cy="5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609111" y="1188571"/>
            <a:ext cx="3534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АНО «ФОНД СОДЕЙСТВИЯ РАЗВИТИЮ ВЕНЧУРНЫХ ИНВЕСТИЦИЙ В МАЛЫЕ ПРЕДПРИЯТИЯ </a:t>
            </a:r>
          </a:p>
          <a:p>
            <a:r>
              <a:rPr lang="ru-RU" sz="1000" dirty="0">
                <a:cs typeface="Arial" panose="020B0604020202020204" pitchFamily="34" charset="0"/>
              </a:rPr>
              <a:t>САРАТОВСКОЙ ОБЛАСТИ</a:t>
            </a:r>
            <a:r>
              <a:rPr lang="ru-RU" sz="1000" dirty="0" smtClean="0">
                <a:cs typeface="Arial" panose="020B0604020202020204" pitchFamily="34" charset="0"/>
              </a:rPr>
              <a:t>»</a:t>
            </a:r>
            <a:r>
              <a:rPr lang="ru-RU" sz="1000" dirty="0">
                <a:cs typeface="Times New Roman" panose="02020603050405020304" pitchFamily="18" charset="0"/>
              </a:rPr>
              <a:t> г. Саратов, ул. Краевая ул., 85Б (8452) </a:t>
            </a:r>
            <a:r>
              <a:rPr lang="ru-RU" sz="1000" dirty="0" smtClean="0">
                <a:cs typeface="Times New Roman" panose="02020603050405020304" pitchFamily="18" charset="0"/>
              </a:rPr>
              <a:t>75-64-03</a:t>
            </a:r>
            <a:endParaRPr lang="x-none" sz="1000" dirty="0">
              <a:cs typeface="Arial" panose="020B0604020202020204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82" y="2168589"/>
            <a:ext cx="1040293" cy="49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655807" y="2075984"/>
            <a:ext cx="3234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СОЮЗ «ТОРГОВО-ПРОМЫШЛЕННАЯ ПАЛАТА САРАТОВСКОЙ ОБЛАСТИ</a:t>
            </a:r>
            <a:r>
              <a:rPr lang="ru-RU" sz="1000" dirty="0" smtClean="0">
                <a:cs typeface="Arial" panose="020B0604020202020204" pitchFamily="34" charset="0"/>
              </a:rPr>
              <a:t>»</a:t>
            </a:r>
            <a:r>
              <a:rPr lang="ru-RU" sz="1000" dirty="0">
                <a:cs typeface="Times New Roman" panose="02020603050405020304" pitchFamily="18" charset="0"/>
              </a:rPr>
              <a:t> г. Саратов, </a:t>
            </a:r>
            <a:r>
              <a:rPr lang="ru-RU" sz="1000" dirty="0" smtClean="0">
                <a:cs typeface="Times New Roman" panose="02020603050405020304" pitchFamily="18" charset="0"/>
              </a:rPr>
              <a:t> Первомайская </a:t>
            </a:r>
            <a:r>
              <a:rPr lang="ru-RU" sz="1000" dirty="0">
                <a:cs typeface="Times New Roman" panose="02020603050405020304" pitchFamily="18" charset="0"/>
              </a:rPr>
              <a:t>ул., </a:t>
            </a:r>
            <a:r>
              <a:rPr lang="ru-RU" sz="1000" dirty="0" smtClean="0">
                <a:cs typeface="Times New Roman" panose="02020603050405020304" pitchFamily="18" charset="0"/>
              </a:rPr>
              <a:t>74 А (помещение 2) 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(</a:t>
            </a:r>
            <a:r>
              <a:rPr lang="ru-RU" sz="1000" dirty="0">
                <a:cs typeface="Times New Roman" panose="02020603050405020304" pitchFamily="18" charset="0"/>
              </a:rPr>
              <a:t>8452) </a:t>
            </a:r>
            <a:r>
              <a:rPr lang="ru-RU" sz="1000" dirty="0" smtClean="0">
                <a:cs typeface="Times New Roman" panose="02020603050405020304" pitchFamily="18" charset="0"/>
              </a:rPr>
              <a:t>39-03-50</a:t>
            </a:r>
            <a:endParaRPr lang="x-none" sz="1000">
              <a:cs typeface="Arial" panose="020B0604020202020204" pitchFamily="34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60" y="3100976"/>
            <a:ext cx="957335" cy="4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655807" y="2986367"/>
            <a:ext cx="348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ГАРАНТИЙНЫЙ ФОНД </a:t>
            </a:r>
            <a:r>
              <a:rPr lang="ru-RU" sz="1000" dirty="0" smtClean="0">
                <a:cs typeface="Arial" panose="020B0604020202020204" pitchFamily="34" charset="0"/>
              </a:rPr>
              <a:t>ДЛЯ </a:t>
            </a:r>
            <a:r>
              <a:rPr lang="ru-RU" sz="1000" dirty="0">
                <a:cs typeface="Arial" panose="020B0604020202020204" pitchFamily="34" charset="0"/>
              </a:rPr>
              <a:t>СУБЪЕКТОВ МАЛОГО ПРЕДПРИНИМАТЕЛЬСТВА САРАТОВСКОЙ </a:t>
            </a:r>
            <a:r>
              <a:rPr lang="ru-RU" sz="1000" dirty="0" smtClean="0">
                <a:cs typeface="Arial" panose="020B0604020202020204" pitchFamily="34" charset="0"/>
              </a:rPr>
              <a:t>ОБЛАСТИ</a:t>
            </a:r>
            <a:r>
              <a:rPr lang="ru-RU" sz="1000" dirty="0">
                <a:cs typeface="Times New Roman" panose="02020603050405020304" pitchFamily="18" charset="0"/>
              </a:rPr>
              <a:t> </a:t>
            </a:r>
            <a:endParaRPr lang="ru-RU" sz="1000" dirty="0" smtClean="0">
              <a:cs typeface="Times New Roman" panose="02020603050405020304" pitchFamily="18" charset="0"/>
            </a:endParaRPr>
          </a:p>
          <a:p>
            <a:r>
              <a:rPr lang="ru-RU" sz="1000" dirty="0" smtClean="0">
                <a:cs typeface="Times New Roman" panose="02020603050405020304" pitchFamily="18" charset="0"/>
              </a:rPr>
              <a:t>г</a:t>
            </a:r>
            <a:r>
              <a:rPr lang="ru-RU" sz="1000" dirty="0">
                <a:cs typeface="Times New Roman" panose="02020603050405020304" pitchFamily="18" charset="0"/>
              </a:rPr>
              <a:t>. Саратов, ул. Краевая ул., 85Б (8452) </a:t>
            </a:r>
            <a:r>
              <a:rPr lang="ru-RU" sz="1000" dirty="0" smtClean="0">
                <a:cs typeface="Times New Roman" panose="02020603050405020304" pitchFamily="18" charset="0"/>
              </a:rPr>
              <a:t>75-34-15 </a:t>
            </a:r>
            <a:endParaRPr lang="ru-RU" sz="1000" dirty="0">
              <a:cs typeface="Arial" panose="020B0604020202020204" pitchFamily="34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05" y="3890123"/>
            <a:ext cx="1122634" cy="47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609111" y="3850124"/>
            <a:ext cx="3534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АО «КОРПОРАЦИЯ </a:t>
            </a:r>
            <a:r>
              <a:rPr lang="ru-RU" sz="1000" dirty="0" smtClean="0">
                <a:cs typeface="Arial" panose="020B0604020202020204" pitchFamily="34" charset="0"/>
              </a:rPr>
              <a:t>«</a:t>
            </a:r>
            <a:r>
              <a:rPr lang="ru-RU" sz="1000" dirty="0">
                <a:cs typeface="Arial" panose="020B0604020202020204" pitchFamily="34" charset="0"/>
              </a:rPr>
              <a:t>МАЛОГО И СРЕДНЕГО ПРЕДПРИНИМАТЕЛЬСТВА</a:t>
            </a:r>
            <a:r>
              <a:rPr lang="ru-RU" sz="1000" dirty="0" smtClean="0">
                <a:cs typeface="Arial" panose="020B0604020202020204" pitchFamily="34" charset="0"/>
              </a:rPr>
              <a:t>»</a:t>
            </a:r>
          </a:p>
          <a:p>
            <a:r>
              <a:rPr lang="ru-RU" sz="1000" dirty="0" smtClean="0">
                <a:cs typeface="Arial" panose="020B0604020202020204" pitchFamily="34" charset="0"/>
              </a:rPr>
              <a:t>г. Москва , Славянская площадь, д.4, стр.1</a:t>
            </a:r>
            <a:endParaRPr lang="x-none" sz="1000" dirty="0"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FD16ED-5B6B-469A-8B66-A8C86D119A3E}"/>
              </a:ext>
            </a:extLst>
          </p:cNvPr>
          <p:cNvGrpSpPr/>
          <p:nvPr/>
        </p:nvGrpSpPr>
        <p:grpSpPr>
          <a:xfrm>
            <a:off x="55657" y="794378"/>
            <a:ext cx="8907365" cy="3453824"/>
            <a:chOff x="522114" y="2635248"/>
            <a:chExt cx="11436156" cy="259995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08894556-BCAA-4409-A0D9-D2CCFBF42762}"/>
                </a:ext>
              </a:extLst>
            </p:cNvPr>
            <p:cNvGrpSpPr/>
            <p:nvPr/>
          </p:nvGrpSpPr>
          <p:grpSpPr>
            <a:xfrm>
              <a:off x="9096656" y="2635248"/>
              <a:ext cx="2861614" cy="2599951"/>
              <a:chOff x="9096656" y="2635248"/>
              <a:chExt cx="2861614" cy="2599951"/>
            </a:xfrm>
          </p:grpSpPr>
          <p:sp>
            <p:nvSpPr>
              <p:cNvPr id="23" name="íṩľíḍè-Rectangle 12">
                <a:extLst>
                  <a:ext uri="{FF2B5EF4-FFF2-40B4-BE49-F238E27FC236}">
                    <a16:creationId xmlns:a16="http://schemas.microsoft.com/office/drawing/2014/main" xmlns="" id="{7E8EE7CA-FF40-403B-87B4-66952EC214BF}"/>
                  </a:ext>
                </a:extLst>
              </p:cNvPr>
              <p:cNvSpPr/>
              <p:nvPr/>
            </p:nvSpPr>
            <p:spPr>
              <a:xfrm>
                <a:off x="9096657" y="2635248"/>
                <a:ext cx="2861613" cy="843217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 algn="just"/>
                <a:r>
                  <a:rPr lang="ru-RU" sz="1200" dirty="0">
                    <a:cs typeface="Times New Roman" panose="02020603050405020304" pitchFamily="18" charset="0"/>
                  </a:rPr>
                  <a:t>Строительство производственных и складских зданий, объектов транспортной инфраструктуры, включая проезды, логистические площадки, систему электро-, </a:t>
                </a:r>
                <a:r>
                  <a:rPr lang="ru-RU" sz="1200" dirty="0" smtClean="0">
                    <a:cs typeface="Times New Roman" panose="02020603050405020304" pitchFamily="18" charset="0"/>
                  </a:rPr>
                  <a:t>газо-, </a:t>
                </a:r>
                <a:r>
                  <a:rPr lang="ru-RU" sz="1200" dirty="0">
                    <a:cs typeface="Times New Roman" panose="02020603050405020304" pitchFamily="18" charset="0"/>
                  </a:rPr>
                  <a:t>водоснабжения и водоотведения</a:t>
                </a:r>
                <a:r>
                  <a:rPr lang="ru-RU" sz="1200" dirty="0">
                    <a:solidFill>
                      <a:schemeClr val="tx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5" name="íṩľíḍè-Rectangle 14">
                <a:extLst>
                  <a:ext uri="{FF2B5EF4-FFF2-40B4-BE49-F238E27FC236}">
                    <a16:creationId xmlns:a16="http://schemas.microsoft.com/office/drawing/2014/main" xmlns="" id="{F38242BA-50EC-48CF-9249-A3C66FCB2BF5}"/>
                  </a:ext>
                </a:extLst>
              </p:cNvPr>
              <p:cNvSpPr/>
              <p:nvPr/>
            </p:nvSpPr>
            <p:spPr>
              <a:xfrm>
                <a:off x="9096656" y="4127237"/>
                <a:ext cx="2861436" cy="1107962"/>
              </a:xfrm>
              <a:prstGeom prst="rect">
                <a:avLst/>
              </a:prstGeom>
            </p:spPr>
            <p:txBody>
              <a:bodyPr wrap="square" lIns="0" tIns="0" rIns="0" bIns="0" anchor="t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Имеется возможность подключения к сетевым объектам газоснабжения, </a:t>
                </a:r>
                <a:r>
                  <a:rPr lang="ru-RU" sz="1000" dirty="0" err="1" smtClean="0">
                    <a:cs typeface="Times New Roman" panose="02020603050405020304" pitchFamily="18" charset="0"/>
                  </a:rPr>
                  <a:t>лектроснабжения</a:t>
                </a:r>
                <a:r>
                  <a:rPr lang="ru-RU" sz="1000" dirty="0">
                    <a:cs typeface="Times New Roman" panose="02020603050405020304" pitchFamily="18" charset="0"/>
                  </a:rPr>
                  <a:t>, водоснабжения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836C03D-2196-4F0C-B6D9-692CD7147EFE}"/>
                </a:ext>
              </a:extLst>
            </p:cNvPr>
            <p:cNvGrpSpPr/>
            <p:nvPr/>
          </p:nvGrpSpPr>
          <p:grpSpPr>
            <a:xfrm>
              <a:off x="522114" y="2635249"/>
              <a:ext cx="3359692" cy="2406961"/>
              <a:chOff x="522114" y="2635249"/>
              <a:chExt cx="3359692" cy="2406961"/>
            </a:xfrm>
          </p:grpSpPr>
          <p:sp>
            <p:nvSpPr>
              <p:cNvPr id="19" name="íṩľíḍè-Rectangle 8">
                <a:extLst>
                  <a:ext uri="{FF2B5EF4-FFF2-40B4-BE49-F238E27FC236}">
                    <a16:creationId xmlns:a16="http://schemas.microsoft.com/office/drawing/2014/main" xmlns="" id="{AE9B93C4-6A8B-4AC7-A75F-8BC8BA0DFBEA}"/>
                  </a:ext>
                </a:extLst>
              </p:cNvPr>
              <p:cNvSpPr/>
              <p:nvPr/>
            </p:nvSpPr>
            <p:spPr>
              <a:xfrm>
                <a:off x="621864" y="2635249"/>
                <a:ext cx="3081745" cy="1522200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lnSpcReduction="10000"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Высокий уровень развития растениеводства и наличие сырьевой базы для производства комбикорма (в  районе выращиваются зерновые и зернобобовые культуры, низкие издержки производства за счет близости размещения к поставщикам сырья, возможность использования потенциала  соседних районов для сырьевого обеспечения  производства комбикорма и сбыта готовой продукции.</a:t>
                </a:r>
              </a:p>
            </p:txBody>
          </p:sp>
          <p:sp>
            <p:nvSpPr>
              <p:cNvPr id="21" name="íṩľíḍè-Rectangle 10">
                <a:extLst>
                  <a:ext uri="{FF2B5EF4-FFF2-40B4-BE49-F238E27FC236}">
                    <a16:creationId xmlns:a16="http://schemas.microsoft.com/office/drawing/2014/main" xmlns="" id="{6DF6F2C0-90F1-4FB4-A3FB-F7A66B9FA6CB}"/>
                  </a:ext>
                </a:extLst>
              </p:cNvPr>
              <p:cNvSpPr/>
              <p:nvPr/>
            </p:nvSpPr>
            <p:spPr>
              <a:xfrm>
                <a:off x="522114" y="4185867"/>
                <a:ext cx="3359692" cy="85634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Местоположение участка:</a:t>
                </a:r>
              </a:p>
              <a:p>
                <a:pPr algn="just"/>
                <a:r>
                  <a:rPr lang="ru-RU" sz="1000" dirty="0" smtClean="0">
                    <a:cs typeface="Times New Roman" panose="02020603050405020304" pitchFamily="18" charset="0"/>
                  </a:rPr>
                  <a:t>р.п</a:t>
                </a:r>
                <a:r>
                  <a:rPr lang="ru-RU" sz="1000" dirty="0">
                    <a:cs typeface="Times New Roman" panose="02020603050405020304" pitchFamily="18" charset="0"/>
                  </a:rPr>
                  <a:t>. Духовницкое, южнее ул. Полевая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Кадастровый квартал:</a:t>
                </a:r>
              </a:p>
              <a:p>
                <a:pPr algn="just"/>
                <a:r>
                  <a:rPr lang="ru-RU" sz="1000" dirty="0" smtClean="0">
                    <a:cs typeface="Times New Roman" panose="02020603050405020304" pitchFamily="18" charset="0"/>
                  </a:rPr>
                  <a:t>64:11:160902</a:t>
                </a:r>
                <a:r>
                  <a:rPr lang="ru-RU" sz="1000" dirty="0">
                    <a:cs typeface="Times New Roman" panose="02020603050405020304" pitchFamily="18" charset="0"/>
                  </a:rPr>
                  <a:t>; 64:11:160903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Площадь: 80 га и 61 га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Возможно размежевание</a:t>
                </a:r>
              </a:p>
            </p:txBody>
          </p:sp>
        </p:grpSp>
      </p:grpSp>
      <p:sp>
        <p:nvSpPr>
          <p:cNvPr id="26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792236" y="183060"/>
            <a:ext cx="3839161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Строительство комбикормового завода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xmlns="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:a16="http://schemas.microsoft.com/office/drawing/2014/main" xmlns="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:a16="http://schemas.microsoft.com/office/drawing/2014/main" xmlns="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:a16="http://schemas.microsoft.com/office/drawing/2014/main" xmlns="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:a16="http://schemas.microsoft.com/office/drawing/2014/main" xmlns="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:a16="http://schemas.microsoft.com/office/drawing/2014/main" xmlns="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426077" y="4222264"/>
              <a:ext cx="2346408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250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25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:a16="http://schemas.microsoft.com/office/drawing/2014/main" xmlns="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433265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042619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:a16="http://schemas.microsoft.com/office/drawing/2014/main" xmlns="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541626" y="3791292"/>
              <a:ext cx="1922030" cy="479830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0769548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:a16="http://schemas.microsoft.com/office/drawing/2014/main" xmlns="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:a16="http://schemas.microsoft.com/office/drawing/2014/main" xmlns="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896122" y="3892301"/>
              <a:ext cx="1387631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45015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631397" y="3423040"/>
            <a:ext cx="25602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Электроснабжение – 96000 кВт/сут </a:t>
            </a:r>
            <a:r>
              <a:rPr lang="ru-RU" sz="1000" dirty="0" smtClean="0">
                <a:latin typeface="+mj-lt"/>
              </a:rPr>
              <a:t>(300-500 </a:t>
            </a:r>
            <a:r>
              <a:rPr lang="ru-RU" sz="1000" dirty="0">
                <a:latin typeface="+mj-lt"/>
              </a:rPr>
              <a:t>м) </a:t>
            </a:r>
            <a:endParaRPr lang="ru-RU" sz="1000" dirty="0" smtClean="0">
              <a:latin typeface="+mj-lt"/>
            </a:endParaRPr>
          </a:p>
          <a:p>
            <a:r>
              <a:rPr lang="ru-RU" sz="1000" dirty="0" smtClean="0">
                <a:latin typeface="+mj-lt"/>
              </a:rPr>
              <a:t>Газоснабжение </a:t>
            </a:r>
            <a:r>
              <a:rPr lang="ru-RU" sz="1000" dirty="0">
                <a:latin typeface="+mj-lt"/>
              </a:rPr>
              <a:t>- Газ – 100 куб. м/час  </a:t>
            </a:r>
            <a:r>
              <a:rPr lang="ru-RU" sz="1000" dirty="0" smtClean="0">
                <a:latin typeface="+mj-lt"/>
              </a:rPr>
              <a:t>(</a:t>
            </a:r>
            <a:r>
              <a:rPr lang="ru-RU" sz="1000" dirty="0">
                <a:latin typeface="+mj-lt"/>
              </a:rPr>
              <a:t>300-500  м) линия высокого давления, диаметр 110 мм </a:t>
            </a:r>
            <a:r>
              <a:rPr lang="ru-RU" sz="1000" dirty="0" smtClean="0">
                <a:latin typeface="+mj-lt"/>
              </a:rPr>
              <a:t>Водоснабжение</a:t>
            </a:r>
            <a:r>
              <a:rPr lang="ru-RU" sz="1000" dirty="0">
                <a:latin typeface="+mj-lt"/>
              </a:rPr>
              <a:t>– 26300 куб. м/год (возможно бурение собственной скважины), 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853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FD16ED-5B6B-469A-8B66-A8C86D119A3E}"/>
              </a:ext>
            </a:extLst>
          </p:cNvPr>
          <p:cNvGrpSpPr/>
          <p:nvPr/>
        </p:nvGrpSpPr>
        <p:grpSpPr>
          <a:xfrm>
            <a:off x="133348" y="794380"/>
            <a:ext cx="8848726" cy="3625143"/>
            <a:chOff x="621861" y="2635249"/>
            <a:chExt cx="11360870" cy="272891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08894556-BCAA-4409-A0D9-D2CCFBF42762}"/>
                </a:ext>
              </a:extLst>
            </p:cNvPr>
            <p:cNvGrpSpPr/>
            <p:nvPr/>
          </p:nvGrpSpPr>
          <p:grpSpPr>
            <a:xfrm>
              <a:off x="9145573" y="2635249"/>
              <a:ext cx="2837158" cy="2541276"/>
              <a:chOff x="9145573" y="2635249"/>
              <a:chExt cx="2837158" cy="2541276"/>
            </a:xfrm>
          </p:grpSpPr>
          <p:sp>
            <p:nvSpPr>
              <p:cNvPr id="23" name="íṩľíḍè-Rectangle 12">
                <a:extLst>
                  <a:ext uri="{FF2B5EF4-FFF2-40B4-BE49-F238E27FC236}">
                    <a16:creationId xmlns:a16="http://schemas.microsoft.com/office/drawing/2014/main" xmlns="" id="{7E8EE7CA-FF40-403B-87B4-66952EC214BF}"/>
                  </a:ext>
                </a:extLst>
              </p:cNvPr>
              <p:cNvSpPr/>
              <p:nvPr/>
            </p:nvSpPr>
            <p:spPr>
              <a:xfrm>
                <a:off x="9145573" y="2635249"/>
                <a:ext cx="2812697" cy="1280597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Строительство производственного цеха, склада с холодильными камерами для  хранения  продукции. Основные виды продукции - рыбные консервы и различные полуфабрикаты. Проект предполагает собственного рыбоводческого подразделения – сырье будет закупаться у производителей.</a:t>
                </a:r>
              </a:p>
            </p:txBody>
          </p:sp>
          <p:sp>
            <p:nvSpPr>
              <p:cNvPr id="25" name="íṩľíḍè-Rectangle 14">
                <a:extLst>
                  <a:ext uri="{FF2B5EF4-FFF2-40B4-BE49-F238E27FC236}">
                    <a16:creationId xmlns:a16="http://schemas.microsoft.com/office/drawing/2014/main" xmlns="" id="{F38242BA-50EC-48CF-9249-A3C66FCB2BF5}"/>
                  </a:ext>
                </a:extLst>
              </p:cNvPr>
              <p:cNvSpPr/>
              <p:nvPr/>
            </p:nvSpPr>
            <p:spPr>
              <a:xfrm>
                <a:off x="9145573" y="4068563"/>
                <a:ext cx="2837158" cy="1107962"/>
              </a:xfrm>
              <a:prstGeom prst="rect">
                <a:avLst/>
              </a:prstGeom>
            </p:spPr>
            <p:txBody>
              <a:bodyPr wrap="square" lIns="0" tIns="0" rIns="0" bIns="0" anchor="t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Имеется возможность подключения к сетевым объектам газоснабжения, электроснабжения, водоснабжения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836C03D-2196-4F0C-B6D9-692CD7147EFE}"/>
                </a:ext>
              </a:extLst>
            </p:cNvPr>
            <p:cNvGrpSpPr/>
            <p:nvPr/>
          </p:nvGrpSpPr>
          <p:grpSpPr>
            <a:xfrm>
              <a:off x="621861" y="2635249"/>
              <a:ext cx="3265183" cy="2728915"/>
              <a:chOff x="621861" y="2635249"/>
              <a:chExt cx="3265183" cy="2728915"/>
            </a:xfrm>
          </p:grpSpPr>
          <p:sp>
            <p:nvSpPr>
              <p:cNvPr id="19" name="íṩľíḍè-Rectangle 8">
                <a:extLst>
                  <a:ext uri="{FF2B5EF4-FFF2-40B4-BE49-F238E27FC236}">
                    <a16:creationId xmlns:a16="http://schemas.microsoft.com/office/drawing/2014/main" xmlns="" id="{AE9B93C4-6A8B-4AC7-A75F-8BC8BA0DFBEA}"/>
                  </a:ext>
                </a:extLst>
              </p:cNvPr>
              <p:cNvSpPr/>
              <p:nvPr/>
            </p:nvSpPr>
            <p:spPr>
              <a:xfrm>
                <a:off x="621864" y="2635249"/>
                <a:ext cx="3081745" cy="1151534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r>
                  <a:rPr lang="ru-RU" sz="1000" dirty="0">
                    <a:cs typeface="Times New Roman" panose="02020603050405020304" pitchFamily="18" charset="0"/>
                  </a:rPr>
                  <a:t>Водные  ресурсы (река Волга, множество речек и прудов), позволяющие  осуществить развитие  рыбоводства  в районе.</a:t>
                </a:r>
              </a:p>
            </p:txBody>
          </p:sp>
          <p:sp>
            <p:nvSpPr>
              <p:cNvPr id="21" name="íṩľíḍè-Rectangle 10">
                <a:extLst>
                  <a:ext uri="{FF2B5EF4-FFF2-40B4-BE49-F238E27FC236}">
                    <a16:creationId xmlns:a16="http://schemas.microsoft.com/office/drawing/2014/main" xmlns="" id="{6DF6F2C0-90F1-4FB4-A3FB-F7A66B9FA6CB}"/>
                  </a:ext>
                </a:extLst>
              </p:cNvPr>
              <p:cNvSpPr/>
              <p:nvPr/>
            </p:nvSpPr>
            <p:spPr>
              <a:xfrm>
                <a:off x="621861" y="4507821"/>
                <a:ext cx="3265183" cy="85634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r>
                  <a:rPr lang="ru-RU" sz="1000" dirty="0">
                    <a:cs typeface="Times New Roman" panose="02020603050405020304" pitchFamily="18" charset="0"/>
                  </a:rPr>
                  <a:t>Местоположение участка:  Духовницкое МО, Западнее элеватора «Зерно Духовницка» </a:t>
                </a:r>
              </a:p>
              <a:p>
                <a:r>
                  <a:rPr lang="ru-RU" sz="1000" dirty="0">
                    <a:cs typeface="Times New Roman" panose="02020603050405020304" pitchFamily="18" charset="0"/>
                  </a:rPr>
                  <a:t>Кадастровый номер: 64:11:000000:1824</a:t>
                </a:r>
              </a:p>
              <a:p>
                <a:r>
                  <a:rPr lang="ru-RU" sz="1000" dirty="0">
                    <a:cs typeface="Times New Roman" panose="02020603050405020304" pitchFamily="18" charset="0"/>
                  </a:rPr>
                  <a:t>Площадь: 3,0 га</a:t>
                </a:r>
              </a:p>
              <a:p>
                <a:r>
                  <a:rPr lang="ru-RU" sz="1000" dirty="0">
                    <a:cs typeface="Times New Roman" panose="02020603050405020304" pitchFamily="18" charset="0"/>
                  </a:rPr>
                  <a:t>Возможно размежевание</a:t>
                </a:r>
              </a:p>
            </p:txBody>
          </p:sp>
        </p:grpSp>
      </p:grpSp>
      <p:sp>
        <p:nvSpPr>
          <p:cNvPr id="26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676525" y="183060"/>
            <a:ext cx="467677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Строительство предприятия по переработке рыбы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xmlns="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:a16="http://schemas.microsoft.com/office/drawing/2014/main" xmlns="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:a16="http://schemas.microsoft.com/office/drawing/2014/main" xmlns="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:a16="http://schemas.microsoft.com/office/drawing/2014/main" xmlns="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:a16="http://schemas.microsoft.com/office/drawing/2014/main" xmlns="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:a16="http://schemas.microsoft.com/office/drawing/2014/main" xmlns="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100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20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:a16="http://schemas.microsoft.com/office/drawing/2014/main" xmlns="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:a16="http://schemas.microsoft.com/office/drawing/2014/main" xmlns="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:a16="http://schemas.microsoft.com/office/drawing/2014/main" xmlns="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:a16="http://schemas.microsoft.com/office/drawing/2014/main" xmlns="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vert="horz" wrap="none" anchor="ctr">
              <a:prstTxWarp prst="textArchDown">
                <a:avLst>
                  <a:gd name="adj" fmla="val 45672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686550" y="3512284"/>
            <a:ext cx="2600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Электроснабжение – 96000 кВт/сут (300-500 м) </a:t>
            </a:r>
          </a:p>
          <a:p>
            <a:r>
              <a:rPr lang="ru-RU" sz="1000" dirty="0">
                <a:latin typeface="+mj-lt"/>
              </a:rPr>
              <a:t>Газоснабжение - Газ – 100 куб. м/час  (300-500  м) линия высокого давления, диаметр 110 мм Водоснабжение– 26300 куб. м/год (возможно бурение собственной скважины</a:t>
            </a:r>
            <a:r>
              <a:rPr lang="ru-RU" sz="1000" dirty="0" smtClean="0">
                <a:latin typeface="+mj-lt"/>
              </a:rPr>
              <a:t>),Канализация: необходимо </a:t>
            </a:r>
            <a:r>
              <a:rPr lang="ru-RU" sz="1000" dirty="0">
                <a:latin typeface="+mj-lt"/>
              </a:rPr>
              <a:t>обустройство собственного септика или отведение в Волгу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C8E7DF9C-A6E1-41C4-8B77-0865CE74971B}"/>
              </a:ext>
            </a:extLst>
          </p:cNvPr>
          <p:cNvGrpSpPr/>
          <p:nvPr/>
        </p:nvGrpSpPr>
        <p:grpSpPr>
          <a:xfrm>
            <a:off x="14756" y="2686052"/>
            <a:ext cx="9144000" cy="1562098"/>
            <a:chOff x="28873" y="2833643"/>
            <a:chExt cx="9144000" cy="1645350"/>
          </a:xfrm>
        </p:grpSpPr>
        <p:sp>
          <p:nvSpPr>
            <p:cNvPr id="9" name="ïšḻïďê-Rounded Rectangle 4">
              <a:extLst>
                <a:ext uri="{FF2B5EF4-FFF2-40B4-BE49-F238E27FC236}">
                  <a16:creationId xmlns:a16="http://schemas.microsoft.com/office/drawing/2014/main" xmlns="" id="{CB2A74BE-C3CD-43DA-B1FE-94943C39846F}"/>
                </a:ext>
              </a:extLst>
            </p:cNvPr>
            <p:cNvSpPr/>
            <p:nvPr/>
          </p:nvSpPr>
          <p:spPr>
            <a:xfrm>
              <a:off x="28873" y="2833643"/>
              <a:ext cx="9144000" cy="1645350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AD21A14B-76A5-4197-A180-E8C6F97EB47F}"/>
                </a:ext>
              </a:extLst>
            </p:cNvPr>
            <p:cNvGrpSpPr/>
            <p:nvPr/>
          </p:nvGrpSpPr>
          <p:grpSpPr>
            <a:xfrm>
              <a:off x="2049662" y="3384408"/>
              <a:ext cx="599732" cy="617859"/>
              <a:chOff x="2720613" y="3772719"/>
              <a:chExt cx="799643" cy="617859"/>
            </a:xfrm>
          </p:grpSpPr>
          <p:cxnSp>
            <p:nvCxnSpPr>
              <p:cNvPr id="25" name="ïšḻïďê-Straight Arrow Connector 32">
                <a:extLst>
                  <a:ext uri="{FF2B5EF4-FFF2-40B4-BE49-F238E27FC236}">
                    <a16:creationId xmlns:a16="http://schemas.microsoft.com/office/drawing/2014/main" xmlns="" id="{A6804103-7D43-45EF-AB1C-F9A80D2C8E72}"/>
                  </a:ext>
                </a:extLst>
              </p:cNvPr>
              <p:cNvCxnSpPr/>
              <p:nvPr/>
            </p:nvCxnSpPr>
            <p:spPr>
              <a:xfrm flipV="1">
                <a:off x="2720613" y="3772719"/>
                <a:ext cx="799643" cy="160972"/>
              </a:xfrm>
              <a:prstGeom prst="straightConnector1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ïšḻïďê-Straight Arrow Connector 32">
                <a:extLst>
                  <a:ext uri="{FF2B5EF4-FFF2-40B4-BE49-F238E27FC236}">
                    <a16:creationId xmlns:a16="http://schemas.microsoft.com/office/drawing/2014/main" xmlns="" id="{A6804103-7D43-45EF-AB1C-F9A80D2C8E72}"/>
                  </a:ext>
                </a:extLst>
              </p:cNvPr>
              <p:cNvCxnSpPr/>
              <p:nvPr/>
            </p:nvCxnSpPr>
            <p:spPr>
              <a:xfrm>
                <a:off x="2733238" y="4222907"/>
                <a:ext cx="786754" cy="167671"/>
              </a:xfrm>
              <a:prstGeom prst="straightConnector1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ïšḻïďê-Rectangle 30">
              <a:extLst>
                <a:ext uri="{FF2B5EF4-FFF2-40B4-BE49-F238E27FC236}">
                  <a16:creationId xmlns:a16="http://schemas.microsoft.com/office/drawing/2014/main" xmlns="" id="{C1CFDDEB-538B-4891-B6BC-73D4B276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15" y="3584279"/>
              <a:ext cx="2048791" cy="4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ïšḻïďê-TextBox 31">
              <a:extLst>
                <a:ext uri="{FF2B5EF4-FFF2-40B4-BE49-F238E27FC236}">
                  <a16:creationId xmlns:a16="http://schemas.microsoft.com/office/drawing/2014/main" xmlns="" id="{F43B7059-7279-42C4-9454-4FE313E194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4994" y="3396035"/>
              <a:ext cx="1646933" cy="34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1600" b="1" dirty="0" smtClean="0">
                  <a:solidFill>
                    <a:schemeClr val="bg1"/>
                  </a:solidFill>
                </a:rPr>
                <a:t>Духовницкое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ïšḻïďê-Rectangle 30">
              <a:extLst>
                <a:ext uri="{FF2B5EF4-FFF2-40B4-BE49-F238E27FC236}">
                  <a16:creationId xmlns:a16="http://schemas.microsoft.com/office/drawing/2014/main" xmlns="" id="{4C35D75F-8942-427F-BC0F-059D6B2A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611" y="3566387"/>
              <a:ext cx="2048791" cy="4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ïšḻïďê-Rectangle 30">
              <a:extLst>
                <a:ext uri="{FF2B5EF4-FFF2-40B4-BE49-F238E27FC236}">
                  <a16:creationId xmlns:a16="http://schemas.microsoft.com/office/drawing/2014/main" xmlns="" id="{1784254C-E5A2-43C0-9FE5-4C7BCCC3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811" y="3584218"/>
              <a:ext cx="2048791" cy="4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ïšḻïďê-Rectangle 30">
              <a:extLst>
                <a:ext uri="{FF2B5EF4-FFF2-40B4-BE49-F238E27FC236}">
                  <a16:creationId xmlns:a16="http://schemas.microsoft.com/office/drawing/2014/main" xmlns="" id="{41332B6F-90ED-4EFB-8BDE-80B9F6E3F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931" y="3573113"/>
              <a:ext cx="2048791" cy="4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ïšḻïďê-TextBox 31">
              <a:extLst>
                <a:ext uri="{FF2B5EF4-FFF2-40B4-BE49-F238E27FC236}">
                  <a16:creationId xmlns:a16="http://schemas.microsoft.com/office/drawing/2014/main" xmlns="" id="{F43B7059-7279-42C4-9454-4FE313E194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07295" y="3834596"/>
              <a:ext cx="1759393" cy="23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1600" b="1" dirty="0" smtClean="0">
                  <a:solidFill>
                    <a:schemeClr val="bg1"/>
                  </a:solidFill>
                </a:rPr>
                <a:t>Пугачев 75 км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ïšḻïďê-TextBox 31">
              <a:extLst>
                <a:ext uri="{FF2B5EF4-FFF2-40B4-BE49-F238E27FC236}">
                  <a16:creationId xmlns:a16="http://schemas.microsoft.com/office/drawing/2014/main" xmlns="" id="{F43B7059-7279-42C4-9454-4FE313E194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17379" y="4138290"/>
              <a:ext cx="1646933" cy="34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1600" b="1" dirty="0" smtClean="0">
                  <a:solidFill>
                    <a:schemeClr val="bg1"/>
                  </a:solidFill>
                </a:rPr>
                <a:t>Хвалынск 7 км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0" y="584698"/>
            <a:ext cx="912988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Транспортная инфраструктура</a:t>
            </a:r>
            <a:endParaRPr lang="zh-CN" alt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" y="204788"/>
            <a:ext cx="4176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ïšḻïďê-Straight Arrow Connector 32">
            <a:extLst>
              <a:ext uri="{FF2B5EF4-FFF2-40B4-BE49-F238E27FC236}">
                <a16:creationId xmlns:a16="http://schemas.microsoft.com/office/drawing/2014/main" xmlns="" id="{A6804103-7D43-45EF-AB1C-F9A80D2C8E72}"/>
              </a:ext>
            </a:extLst>
          </p:cNvPr>
          <p:cNvCxnSpPr/>
          <p:nvPr/>
        </p:nvCxnSpPr>
        <p:spPr>
          <a:xfrm flipV="1">
            <a:off x="2035545" y="2930808"/>
            <a:ext cx="555255" cy="260616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ïšḻïďê-Straight Arrow Connector 32">
            <a:extLst>
              <a:ext uri="{FF2B5EF4-FFF2-40B4-BE49-F238E27FC236}">
                <a16:creationId xmlns:a16="http://schemas.microsoft.com/office/drawing/2014/main" xmlns="" id="{A6804103-7D43-45EF-AB1C-F9A80D2C8E72}"/>
              </a:ext>
            </a:extLst>
          </p:cNvPr>
          <p:cNvCxnSpPr/>
          <p:nvPr/>
        </p:nvCxnSpPr>
        <p:spPr>
          <a:xfrm flipV="1">
            <a:off x="2035545" y="3482066"/>
            <a:ext cx="599534" cy="12514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ïšḻïďê-Straight Arrow Connector 32">
            <a:extLst>
              <a:ext uri="{FF2B5EF4-FFF2-40B4-BE49-F238E27FC236}">
                <a16:creationId xmlns:a16="http://schemas.microsoft.com/office/drawing/2014/main" xmlns="" id="{A6804103-7D43-45EF-AB1C-F9A80D2C8E72}"/>
              </a:ext>
            </a:extLst>
          </p:cNvPr>
          <p:cNvCxnSpPr/>
          <p:nvPr/>
        </p:nvCxnSpPr>
        <p:spPr>
          <a:xfrm>
            <a:off x="2045014" y="3795603"/>
            <a:ext cx="590263" cy="255977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ïšḻïďê-TextBox 31">
            <a:extLst>
              <a:ext uri="{FF2B5EF4-FFF2-40B4-BE49-F238E27FC236}">
                <a16:creationId xmlns:a16="http://schemas.microsoft.com/office/drawing/2014/main" xmlns="" id="{F43B7059-7279-42C4-9454-4FE313E19407}"/>
              </a:ext>
            </a:extLst>
          </p:cNvPr>
          <p:cNvSpPr txBox="1">
            <a:spLocks/>
          </p:cNvSpPr>
          <p:nvPr/>
        </p:nvSpPr>
        <p:spPr bwMode="auto">
          <a:xfrm>
            <a:off x="2693375" y="3361776"/>
            <a:ext cx="1646933" cy="3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 smtClean="0">
                <a:solidFill>
                  <a:schemeClr val="bg1"/>
                </a:solidFill>
              </a:rPr>
              <a:t>Балаково 95 км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ïšḻïďê-TextBox 31">
            <a:extLst>
              <a:ext uri="{FF2B5EF4-FFF2-40B4-BE49-F238E27FC236}">
                <a16:creationId xmlns:a16="http://schemas.microsoft.com/office/drawing/2014/main" xmlns="" id="{F43B7059-7279-42C4-9454-4FE313E19407}"/>
              </a:ext>
            </a:extLst>
          </p:cNvPr>
          <p:cNvSpPr txBox="1">
            <a:spLocks/>
          </p:cNvSpPr>
          <p:nvPr/>
        </p:nvSpPr>
        <p:spPr bwMode="auto">
          <a:xfrm>
            <a:off x="2693375" y="2686052"/>
            <a:ext cx="1646933" cy="3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 smtClean="0">
                <a:solidFill>
                  <a:schemeClr val="bg1"/>
                </a:solidFill>
              </a:rPr>
              <a:t>Саратов 264 км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ïšḻïďê-TextBox 31">
            <a:extLst>
              <a:ext uri="{FF2B5EF4-FFF2-40B4-BE49-F238E27FC236}">
                <a16:creationId xmlns:a16="http://schemas.microsoft.com/office/drawing/2014/main" xmlns="" id="{F43B7059-7279-42C4-9454-4FE313E19407}"/>
              </a:ext>
            </a:extLst>
          </p:cNvPr>
          <p:cNvSpPr txBox="1">
            <a:spLocks/>
          </p:cNvSpPr>
          <p:nvPr/>
        </p:nvSpPr>
        <p:spPr bwMode="auto">
          <a:xfrm>
            <a:off x="2590801" y="3021073"/>
            <a:ext cx="1759394" cy="3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 smtClean="0">
                <a:solidFill>
                  <a:schemeClr val="bg1"/>
                </a:solidFill>
              </a:rPr>
              <a:t>Самара 265 км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-14117" y="984748"/>
            <a:ext cx="4632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Общая </a:t>
            </a:r>
            <a:r>
              <a:rPr lang="ru-RU" sz="1400" dirty="0" smtClean="0">
                <a:cs typeface="Times New Roman" pitchFamily="18" charset="0"/>
              </a:rPr>
              <a:t>протяженность дорог </a:t>
            </a:r>
            <a:r>
              <a:rPr lang="ru-RU" sz="1400" dirty="0">
                <a:cs typeface="Times New Roman" pitchFamily="18" charset="0"/>
              </a:rPr>
              <a:t>-  226,2 км</a:t>
            </a:r>
          </a:p>
          <a:p>
            <a:r>
              <a:rPr lang="ru-RU" sz="1400" dirty="0">
                <a:cs typeface="Times New Roman" pitchFamily="18" charset="0"/>
              </a:rPr>
              <a:t>Дороги с твердым покрытием - 137,7 км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37" y="1507968"/>
            <a:ext cx="3513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Транспортное сообщение</a:t>
            </a:r>
            <a:r>
              <a:rPr lang="ru-RU" sz="14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cs typeface="Times New Roman" panose="02020603050405020304" pitchFamily="18" charset="0"/>
              </a:rPr>
              <a:t>Духовницкое – Балаково – Саратов</a:t>
            </a:r>
          </a:p>
          <a:p>
            <a:r>
              <a:rPr lang="ru-RU" sz="1400" dirty="0" smtClean="0">
                <a:cs typeface="Times New Roman" panose="02020603050405020304" pitchFamily="18" charset="0"/>
              </a:rPr>
              <a:t>Духовницкое – Пугачев - Самара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14756" y="2246632"/>
            <a:ext cx="242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Речное сообщение</a:t>
            </a:r>
            <a:r>
              <a:rPr lang="ru-RU" sz="14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cs typeface="Times New Roman" panose="02020603050405020304" pitchFamily="18" charset="0"/>
              </a:rPr>
              <a:t>Духовницкое - Хвалынск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0194" y="984748"/>
            <a:ext cx="4808561" cy="4158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56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14756" y="4248150"/>
            <a:ext cx="4325552" cy="89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4756" y="4248150"/>
            <a:ext cx="46039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/>
          </a:p>
          <a:p>
            <a:r>
              <a:rPr lang="ru-RU" sz="1300" dirty="0" smtClean="0"/>
              <a:t>Расстояние до </a:t>
            </a:r>
            <a:r>
              <a:rPr lang="ru-RU" sz="1300" dirty="0"/>
              <a:t>ф</a:t>
            </a:r>
            <a:r>
              <a:rPr lang="ru-RU" sz="1300" dirty="0" smtClean="0"/>
              <a:t>едеральной трассы Р-228 – 108 км</a:t>
            </a:r>
          </a:p>
          <a:p>
            <a:r>
              <a:rPr lang="ru-RU" sz="1300" dirty="0" smtClean="0"/>
              <a:t>Расстояние до ж/д сообщения – 75 км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1709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FD16ED-5B6B-469A-8B66-A8C86D119A3E}"/>
              </a:ext>
            </a:extLst>
          </p:cNvPr>
          <p:cNvGrpSpPr/>
          <p:nvPr/>
        </p:nvGrpSpPr>
        <p:grpSpPr>
          <a:xfrm>
            <a:off x="133348" y="794380"/>
            <a:ext cx="8829674" cy="3625143"/>
            <a:chOff x="621861" y="2635249"/>
            <a:chExt cx="11336409" cy="272891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08894556-BCAA-4409-A0D9-D2CCFBF42762}"/>
                </a:ext>
              </a:extLst>
            </p:cNvPr>
            <p:cNvGrpSpPr/>
            <p:nvPr/>
          </p:nvGrpSpPr>
          <p:grpSpPr>
            <a:xfrm>
              <a:off x="9133344" y="2635249"/>
              <a:ext cx="2824926" cy="2400924"/>
              <a:chOff x="9133344" y="2635249"/>
              <a:chExt cx="2824926" cy="2400924"/>
            </a:xfrm>
          </p:grpSpPr>
          <p:sp>
            <p:nvSpPr>
              <p:cNvPr id="23" name="íṩľíḍè-Rectangle 12">
                <a:extLst>
                  <a:ext uri="{FF2B5EF4-FFF2-40B4-BE49-F238E27FC236}">
                    <a16:creationId xmlns:a16="http://schemas.microsoft.com/office/drawing/2014/main" xmlns="" id="{7E8EE7CA-FF40-403B-87B4-66952EC214BF}"/>
                  </a:ext>
                </a:extLst>
              </p:cNvPr>
              <p:cNvSpPr/>
              <p:nvPr/>
            </p:nvSpPr>
            <p:spPr>
              <a:xfrm>
                <a:off x="9145573" y="2635249"/>
                <a:ext cx="2812697" cy="1280597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Строительство причальной стенки, транспортерной линии, складов , весовой. Проект предполагает хранение, складирование и транспортировку продукции сельхозтоваропроизводителей</a:t>
                </a:r>
              </a:p>
            </p:txBody>
          </p:sp>
          <p:sp>
            <p:nvSpPr>
              <p:cNvPr id="25" name="íṩľíḍè-Rectangle 14">
                <a:extLst>
                  <a:ext uri="{FF2B5EF4-FFF2-40B4-BE49-F238E27FC236}">
                    <a16:creationId xmlns:a16="http://schemas.microsoft.com/office/drawing/2014/main" xmlns="" id="{F38242BA-50EC-48CF-9249-A3C66FCB2BF5}"/>
                  </a:ext>
                </a:extLst>
              </p:cNvPr>
              <p:cNvSpPr/>
              <p:nvPr/>
            </p:nvSpPr>
            <p:spPr>
              <a:xfrm>
                <a:off x="9133344" y="3928211"/>
                <a:ext cx="2812699" cy="1107962"/>
              </a:xfrm>
              <a:prstGeom prst="rect">
                <a:avLst/>
              </a:prstGeom>
            </p:spPr>
            <p:txBody>
              <a:bodyPr wrap="square" lIns="0" tIns="0" rIns="0" bIns="0" anchor="t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Имеется возможность подключения к сетевым объектам газоснабжения, электроснабжения, водоснабжения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836C03D-2196-4F0C-B6D9-692CD7147EFE}"/>
                </a:ext>
              </a:extLst>
            </p:cNvPr>
            <p:cNvGrpSpPr/>
            <p:nvPr/>
          </p:nvGrpSpPr>
          <p:grpSpPr>
            <a:xfrm>
              <a:off x="621861" y="2635249"/>
              <a:ext cx="3265183" cy="2728915"/>
              <a:chOff x="621861" y="2635249"/>
              <a:chExt cx="3265183" cy="2728915"/>
            </a:xfrm>
          </p:grpSpPr>
          <p:sp>
            <p:nvSpPr>
              <p:cNvPr id="19" name="íṩľíḍè-Rectangle 8">
                <a:extLst>
                  <a:ext uri="{FF2B5EF4-FFF2-40B4-BE49-F238E27FC236}">
                    <a16:creationId xmlns:a16="http://schemas.microsoft.com/office/drawing/2014/main" xmlns="" id="{AE9B93C4-6A8B-4AC7-A75F-8BC8BA0DFBEA}"/>
                  </a:ext>
                </a:extLst>
              </p:cNvPr>
              <p:cNvSpPr/>
              <p:nvPr/>
            </p:nvSpPr>
            <p:spPr>
              <a:xfrm>
                <a:off x="621864" y="2635249"/>
                <a:ext cx="3081745" cy="1151534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Речной потенциал района перспективен для развития сельского хозяйства в сфере грузоперевозки в страны ближнего и дальнего зарубежья (международный транспортный коридор Север-Юг)</a:t>
                </a:r>
              </a:p>
            </p:txBody>
          </p:sp>
          <p:sp>
            <p:nvSpPr>
              <p:cNvPr id="21" name="íṩľíḍè-Rectangle 10">
                <a:extLst>
                  <a:ext uri="{FF2B5EF4-FFF2-40B4-BE49-F238E27FC236}">
                    <a16:creationId xmlns:a16="http://schemas.microsoft.com/office/drawing/2014/main" xmlns="" id="{6DF6F2C0-90F1-4FB4-A3FB-F7A66B9FA6CB}"/>
                  </a:ext>
                </a:extLst>
              </p:cNvPr>
              <p:cNvSpPr/>
              <p:nvPr/>
            </p:nvSpPr>
            <p:spPr>
              <a:xfrm>
                <a:off x="621861" y="4507821"/>
                <a:ext cx="3265183" cy="85634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Местоположение участка:  Духовницкое МО, Западнее элеватора «Зерно Духовницка» 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Кадастровый номер: 64:11:050101:439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Площадь: 2,8 га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Возможно размежевание</a:t>
                </a:r>
              </a:p>
            </p:txBody>
          </p:sp>
        </p:grpSp>
      </p:grpSp>
      <p:sp>
        <p:nvSpPr>
          <p:cNvPr id="26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705603" y="173445"/>
            <a:ext cx="383616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Строительство причального сооружения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xmlns="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:a16="http://schemas.microsoft.com/office/drawing/2014/main" xmlns="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:a16="http://schemas.microsoft.com/office/drawing/2014/main" xmlns="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:a16="http://schemas.microsoft.com/office/drawing/2014/main" xmlns="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:a16="http://schemas.microsoft.com/office/drawing/2014/main" xmlns="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:a16="http://schemas.microsoft.com/office/drawing/2014/main" xmlns="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50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2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:a16="http://schemas.microsoft.com/office/drawing/2014/main" xmlns="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:a16="http://schemas.microsoft.com/office/drawing/2014/main" xmlns="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:a16="http://schemas.microsoft.com/office/drawing/2014/main" xmlns="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:a16="http://schemas.microsoft.com/office/drawing/2014/main" xmlns="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330590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686550" y="3512284"/>
            <a:ext cx="2657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Электроснабжение – 96000 кВт/сут (300-500 м) </a:t>
            </a:r>
          </a:p>
          <a:p>
            <a:r>
              <a:rPr lang="ru-RU" sz="1000" dirty="0"/>
              <a:t>Газоснабжение - Газ – 100 куб. м/час  (300-500  м) линия высокого давления, диаметр 110 мм Водоснабжение– 26300 куб. м/год (возможно бурение собственной скважины),Канализация: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FD16ED-5B6B-469A-8B66-A8C86D119A3E}"/>
              </a:ext>
            </a:extLst>
          </p:cNvPr>
          <p:cNvGrpSpPr/>
          <p:nvPr/>
        </p:nvGrpSpPr>
        <p:grpSpPr>
          <a:xfrm>
            <a:off x="130058" y="2870830"/>
            <a:ext cx="9004416" cy="1548692"/>
            <a:chOff x="621861" y="4198348"/>
            <a:chExt cx="11560761" cy="1165816"/>
          </a:xfrm>
        </p:grpSpPr>
        <p:sp>
          <p:nvSpPr>
            <p:cNvPr id="25" name="íṩľíḍè-Rectangle 14">
              <a:extLst>
                <a:ext uri="{FF2B5EF4-FFF2-40B4-BE49-F238E27FC236}">
                  <a16:creationId xmlns:a16="http://schemas.microsoft.com/office/drawing/2014/main" xmlns="" id="{F38242BA-50EC-48CF-9249-A3C66FCB2BF5}"/>
                </a:ext>
              </a:extLst>
            </p:cNvPr>
            <p:cNvSpPr/>
            <p:nvPr/>
          </p:nvSpPr>
          <p:spPr>
            <a:xfrm>
              <a:off x="9125338" y="4198348"/>
              <a:ext cx="3057284" cy="366489"/>
            </a:xfrm>
            <a:prstGeom prst="rect">
              <a:avLst/>
            </a:prstGeom>
          </p:spPr>
          <p:txBody>
            <a:bodyPr wrap="square" lIns="0" tIns="0" rIns="0" bIns="0" anchor="t">
              <a:normAutofit/>
            </a:bodyPr>
            <a:lstStyle/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Имеется возможность подключения к сетевым объектам газоснабжения, </a:t>
              </a:r>
              <a:r>
                <a:rPr lang="ru-RU" sz="1000" dirty="0" smtClean="0">
                  <a:cs typeface="Times New Roman" panose="02020603050405020304" pitchFamily="18" charset="0"/>
                </a:rPr>
                <a:t>электроснабжения, водоснабжения</a:t>
              </a:r>
              <a:endParaRPr lang="ru-RU" sz="1000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íṩľíḍè-Rectangle 10">
              <a:extLst>
                <a:ext uri="{FF2B5EF4-FFF2-40B4-BE49-F238E27FC236}">
                  <a16:creationId xmlns:a16="http://schemas.microsoft.com/office/drawing/2014/main" xmlns="" id="{6DF6F2C0-90F1-4FB4-A3FB-F7A66B9FA6CB}"/>
                </a:ext>
              </a:extLst>
            </p:cNvPr>
            <p:cNvSpPr/>
            <p:nvPr/>
          </p:nvSpPr>
          <p:spPr>
            <a:xfrm>
              <a:off x="621861" y="4507821"/>
              <a:ext cx="3265184" cy="85634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Местоположение участка:  Саратовская обл., р.п. </a:t>
              </a:r>
              <a:r>
                <a:rPr lang="ru-RU" sz="1000" dirty="0" smtClean="0">
                  <a:cs typeface="Times New Roman" panose="02020603050405020304" pitchFamily="18" charset="0"/>
                </a:rPr>
                <a:t>Духовницкое, южнее </a:t>
              </a:r>
              <a:r>
                <a:rPr lang="ru-RU" sz="1000" dirty="0">
                  <a:cs typeface="Times New Roman" panose="02020603050405020304" pitchFamily="18" charset="0"/>
                </a:rPr>
                <a:t>ул. Полевая</a:t>
              </a:r>
            </a:p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Кадастровый квартал: 64:11:160902; 64:11:160903</a:t>
              </a:r>
            </a:p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Площадь: 80 га и 61 га</a:t>
              </a:r>
            </a:p>
            <a:p>
              <a:pPr algn="just"/>
              <a:r>
                <a:rPr lang="ru-RU" sz="1000" dirty="0" smtClean="0">
                  <a:cs typeface="Times New Roman" panose="02020603050405020304" pitchFamily="18" charset="0"/>
                </a:rPr>
                <a:t>Возможно </a:t>
              </a:r>
              <a:r>
                <a:rPr lang="ru-RU" sz="1000" dirty="0">
                  <a:cs typeface="Times New Roman" panose="02020603050405020304" pitchFamily="18" charset="0"/>
                </a:rPr>
                <a:t>размежевание</a:t>
              </a:r>
            </a:p>
          </p:txBody>
        </p:sp>
      </p:grpSp>
      <p:sp>
        <p:nvSpPr>
          <p:cNvPr id="26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705603" y="173445"/>
            <a:ext cx="383616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Строительство тепличного комплекса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xmlns="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:a16="http://schemas.microsoft.com/office/drawing/2014/main" xmlns="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:a16="http://schemas.microsoft.com/office/drawing/2014/main" xmlns="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:a16="http://schemas.microsoft.com/office/drawing/2014/main" xmlns="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:a16="http://schemas.microsoft.com/office/drawing/2014/main" xmlns="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:a16="http://schemas.microsoft.com/office/drawing/2014/main" xmlns="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600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100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:a16="http://schemas.microsoft.com/office/drawing/2014/main" xmlns="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:a16="http://schemas.microsoft.com/office/drawing/2014/main" xmlns="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:a16="http://schemas.microsoft.com/office/drawing/2014/main" xmlns="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:a16="http://schemas.microsoft.com/office/drawing/2014/main" xmlns="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330590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3349" y="1125764"/>
            <a:ext cx="27294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Современные тепличные технологии</a:t>
            </a:r>
          </a:p>
          <a:p>
            <a:pPr algn="just"/>
            <a:r>
              <a:rPr lang="ru-RU" sz="1000" dirty="0"/>
              <a:t>обеспечивают круглогодичный цикл</a:t>
            </a:r>
          </a:p>
          <a:p>
            <a:pPr algn="just"/>
            <a:r>
              <a:rPr lang="ru-RU" sz="1000" dirty="0"/>
              <a:t>производства и высокое, стабильное</a:t>
            </a:r>
          </a:p>
          <a:p>
            <a:pPr algn="just"/>
            <a:r>
              <a:rPr lang="ru-RU" sz="1000" dirty="0"/>
              <a:t>качество </a:t>
            </a:r>
            <a:r>
              <a:rPr lang="ru-RU" sz="1000" dirty="0" smtClean="0"/>
              <a:t>продукции</a:t>
            </a:r>
          </a:p>
          <a:p>
            <a:r>
              <a:rPr lang="ru-RU" sz="1000" dirty="0"/>
              <a:t>Прогнозируемый рост среднедушевого</a:t>
            </a:r>
          </a:p>
          <a:p>
            <a:r>
              <a:rPr lang="ru-RU" sz="1000" dirty="0"/>
              <a:t>потребления овощей в РФ</a:t>
            </a:r>
          </a:p>
          <a:p>
            <a:pPr algn="just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1" y="1125764"/>
            <a:ext cx="2476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Суть Проекта заключается в строительстве тепличного комплекса по выращиванию овощей защищённого грунта. </a:t>
            </a:r>
            <a:endParaRPr lang="ru-RU" sz="1000" dirty="0" smtClean="0"/>
          </a:p>
          <a:p>
            <a:pPr algn="just"/>
            <a:r>
              <a:rPr lang="ru-RU" sz="1000" dirty="0" smtClean="0"/>
              <a:t>Строительство</a:t>
            </a:r>
            <a:r>
              <a:rPr lang="ru-RU" sz="1000" dirty="0"/>
              <a:t> тепличного комбината. </a:t>
            </a:r>
            <a:r>
              <a:rPr lang="ru-RU" sz="1000" dirty="0" smtClean="0"/>
              <a:t>Саратовская </a:t>
            </a:r>
            <a:r>
              <a:rPr lang="ru-RU" sz="1000" dirty="0"/>
              <a:t>область как аграрный регион обладает достаточными ресурсами для развития </a:t>
            </a:r>
            <a:r>
              <a:rPr lang="ru-RU" sz="1000" dirty="0" smtClean="0"/>
              <a:t>и производства</a:t>
            </a:r>
            <a:r>
              <a:rPr lang="ru-RU" sz="1000" dirty="0"/>
              <a:t> тепличных овощей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7500" y="3375828"/>
            <a:ext cx="2666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Электроснабжение – 96000 кВт/сут (300-500 м) </a:t>
            </a:r>
          </a:p>
          <a:p>
            <a:r>
              <a:rPr lang="ru-RU" sz="1000" dirty="0"/>
              <a:t>Газоснабжение - Газ – 100 куб. м/час  (300-500  м) линия высокого давления, диаметр 110 мм Водоснабжение– 26300 куб. м/год (возможно бурение собственной скважины),Канализация: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FD16ED-5B6B-469A-8B66-A8C86D119A3E}"/>
              </a:ext>
            </a:extLst>
          </p:cNvPr>
          <p:cNvGrpSpPr/>
          <p:nvPr/>
        </p:nvGrpSpPr>
        <p:grpSpPr>
          <a:xfrm>
            <a:off x="54705" y="2732215"/>
            <a:ext cx="8951112" cy="1423181"/>
            <a:chOff x="520891" y="4094001"/>
            <a:chExt cx="11492326" cy="1071334"/>
          </a:xfrm>
        </p:grpSpPr>
        <p:sp>
          <p:nvSpPr>
            <p:cNvPr id="25" name="íṩľíḍè-Rectangle 14">
              <a:extLst>
                <a:ext uri="{FF2B5EF4-FFF2-40B4-BE49-F238E27FC236}">
                  <a16:creationId xmlns:a16="http://schemas.microsoft.com/office/drawing/2014/main" xmlns="" id="{F38242BA-50EC-48CF-9249-A3C66FCB2BF5}"/>
                </a:ext>
              </a:extLst>
            </p:cNvPr>
            <p:cNvSpPr/>
            <p:nvPr/>
          </p:nvSpPr>
          <p:spPr>
            <a:xfrm>
              <a:off x="9200516" y="4094001"/>
              <a:ext cx="2812701" cy="560481"/>
            </a:xfrm>
            <a:prstGeom prst="rect">
              <a:avLst/>
            </a:prstGeom>
          </p:spPr>
          <p:txBody>
            <a:bodyPr wrap="square" lIns="0" tIns="0" rIns="0" bIns="0" anchor="t">
              <a:normAutofit lnSpcReduction="10000"/>
            </a:bodyPr>
            <a:lstStyle/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Имеется возможность подключения к сетевым объектам газоснабжения, электроснабжения, водоснабжения</a:t>
              </a:r>
            </a:p>
          </p:txBody>
        </p:sp>
        <p:sp>
          <p:nvSpPr>
            <p:cNvPr id="21" name="íṩľíḍè-Rectangle 10">
              <a:extLst>
                <a:ext uri="{FF2B5EF4-FFF2-40B4-BE49-F238E27FC236}">
                  <a16:creationId xmlns:a16="http://schemas.microsoft.com/office/drawing/2014/main" xmlns="" id="{6DF6F2C0-90F1-4FB4-A3FB-F7A66B9FA6CB}"/>
                </a:ext>
              </a:extLst>
            </p:cNvPr>
            <p:cNvSpPr/>
            <p:nvPr/>
          </p:nvSpPr>
          <p:spPr>
            <a:xfrm>
              <a:off x="520891" y="4308992"/>
              <a:ext cx="3334333" cy="85634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just"/>
              <a:r>
                <a:rPr lang="ru-RU" sz="1000" dirty="0" smtClean="0">
                  <a:cs typeface="Times New Roman" panose="02020603050405020304" pitchFamily="18" charset="0"/>
                </a:rPr>
                <a:t>Местоположение участка: Саратовская обл., Духовницкое МО Площадь – 7,8 га</a:t>
              </a:r>
            </a:p>
            <a:p>
              <a:r>
                <a:rPr lang="ru-RU" sz="1000" dirty="0" smtClean="0">
                  <a:cs typeface="Times New Roman" panose="02020603050405020304" pitchFamily="18" charset="0"/>
                </a:rPr>
                <a:t>Кадастровый номер -64:11:000000:1823</a:t>
              </a:r>
            </a:p>
            <a:p>
              <a:r>
                <a:rPr lang="ru-RU" sz="1000" dirty="0" smtClean="0">
                  <a:cs typeface="Times New Roman" panose="02020603050405020304" pitchFamily="18" charset="0"/>
                </a:rPr>
                <a:t>Площадь – 3,0 га</a:t>
              </a:r>
            </a:p>
            <a:p>
              <a:r>
                <a:rPr lang="ru-RU" sz="1000" dirty="0" smtClean="0">
                  <a:cs typeface="Times New Roman" panose="02020603050405020304" pitchFamily="18" charset="0"/>
                </a:rPr>
                <a:t>Кадастровый номер -64:11:000000:1824</a:t>
              </a:r>
            </a:p>
            <a:p>
              <a:pPr algn="just"/>
              <a:r>
                <a:rPr lang="ru-RU" sz="1000" dirty="0" smtClean="0">
                  <a:cs typeface="Times New Roman" panose="02020603050405020304" pitchFamily="18" charset="0"/>
                </a:rPr>
                <a:t>Возможно </a:t>
              </a:r>
              <a:r>
                <a:rPr lang="ru-RU" sz="1000" dirty="0">
                  <a:cs typeface="Times New Roman" panose="02020603050405020304" pitchFamily="18" charset="0"/>
                </a:rPr>
                <a:t>размежевание</a:t>
              </a:r>
            </a:p>
          </p:txBody>
        </p:sp>
      </p:grpSp>
      <p:sp>
        <p:nvSpPr>
          <p:cNvPr id="26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705603" y="173445"/>
            <a:ext cx="383616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200" b="1" dirty="0" smtClean="0">
                <a:cs typeface="Times New Roman" panose="02020603050405020304" pitchFamily="18" charset="0"/>
              </a:rPr>
              <a:t>Развитие этнотуризма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xmlns="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:a16="http://schemas.microsoft.com/office/drawing/2014/main" xmlns="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:a16="http://schemas.microsoft.com/office/drawing/2014/main" xmlns="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:a16="http://schemas.microsoft.com/office/drawing/2014/main" xmlns="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:a16="http://schemas.microsoft.com/office/drawing/2014/main" xmlns="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:a16="http://schemas.microsoft.com/office/drawing/2014/main" xmlns="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50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20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:a16="http://schemas.microsoft.com/office/drawing/2014/main" xmlns="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:a16="http://schemas.microsoft.com/office/drawing/2014/main" xmlns="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:a16="http://schemas.microsoft.com/office/drawing/2014/main" xmlns="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:a16="http://schemas.microsoft.com/office/drawing/2014/main" xmlns="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330590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977005"/>
            <a:ext cx="26765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Вид </a:t>
            </a:r>
            <a:r>
              <a:rPr lang="ru-RU" sz="1000" dirty="0"/>
              <a:t>познавательных путешествий, основной целью которых является посещение какого-либо объекта для исследования архитектуры, культуры, традиций и быта народа или этноса, когда-либо проживавшего на данной территории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24648" y="1025736"/>
            <a:ext cx="2438402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50" dirty="0" smtClean="0">
                <a:solidFill>
                  <a:schemeClr val="tx2">
                    <a:lumMod val="75000"/>
                  </a:schemeClr>
                </a:solidFill>
              </a:rPr>
              <a:t>Суть проекта заключается в </a:t>
            </a:r>
            <a:r>
              <a:rPr lang="ru-RU" sz="950" dirty="0" smtClean="0"/>
              <a:t>создании туристического центра для знакомства с культурами и этническими особенностями других народов помогает составить картину целостного многогранного мира.</a:t>
            </a:r>
          </a:p>
          <a:p>
            <a:pPr algn="just"/>
            <a:r>
              <a:rPr lang="ru-RU" sz="950" dirty="0" smtClean="0"/>
              <a:t>Этнотуризм способствует развитию тесных связей и обмену между представителями разных народов, включению их самобытной культуры в мировое наследие.</a:t>
            </a:r>
            <a:endParaRPr lang="ru-RU" sz="9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24648" y="3373372"/>
            <a:ext cx="25527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Электроснабжение – 96000 кВт/сут (300-500 м) </a:t>
            </a:r>
          </a:p>
          <a:p>
            <a:r>
              <a:rPr lang="ru-RU" sz="1000" dirty="0">
                <a:latin typeface="+mj-lt"/>
              </a:rPr>
              <a:t>Газоснабжение - Газ – 100 куб. м/час  (300-500  м) линия высокого давления, диаметр 110 мм Водоснабжение– 26300 куб. м/год (возможно бурение собственной скважины),Канализация: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95" y="-1"/>
            <a:ext cx="977005" cy="9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4FD16ED-5B6B-469A-8B66-A8C86D119A3E}"/>
              </a:ext>
            </a:extLst>
          </p:cNvPr>
          <p:cNvGrpSpPr/>
          <p:nvPr/>
        </p:nvGrpSpPr>
        <p:grpSpPr>
          <a:xfrm>
            <a:off x="79489" y="794380"/>
            <a:ext cx="8883535" cy="3625143"/>
            <a:chOff x="552711" y="2635249"/>
            <a:chExt cx="11405562" cy="272891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08894556-BCAA-4409-A0D9-D2CCFBF42762}"/>
                </a:ext>
              </a:extLst>
            </p:cNvPr>
            <p:cNvGrpSpPr/>
            <p:nvPr/>
          </p:nvGrpSpPr>
          <p:grpSpPr>
            <a:xfrm>
              <a:off x="9145573" y="2635249"/>
              <a:ext cx="2812700" cy="1846943"/>
              <a:chOff x="9145573" y="2635249"/>
              <a:chExt cx="2812700" cy="1846943"/>
            </a:xfrm>
          </p:grpSpPr>
          <p:sp>
            <p:nvSpPr>
              <p:cNvPr id="23" name="íṩľíḍè-Rectangle 12">
                <a:extLst>
                  <a:ext uri="{FF2B5EF4-FFF2-40B4-BE49-F238E27FC236}">
                    <a16:creationId xmlns:a16="http://schemas.microsoft.com/office/drawing/2014/main" xmlns="" id="{7E8EE7CA-FF40-403B-87B4-66952EC214BF}"/>
                  </a:ext>
                </a:extLst>
              </p:cNvPr>
              <p:cNvSpPr/>
              <p:nvPr/>
            </p:nvSpPr>
            <p:spPr>
              <a:xfrm>
                <a:off x="9145573" y="2635249"/>
                <a:ext cx="2812697" cy="1280597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Создание туристской базы (глэмпинга, кемпинга, дома рыбака с обустройством  парковки, спортивных площадок, бани и др.) для организации и развития активного туризма,  оздоровительного / досугового отдыха с предоставлением широкого спектра услуг.</a:t>
                </a:r>
              </a:p>
            </p:txBody>
          </p:sp>
          <p:sp>
            <p:nvSpPr>
              <p:cNvPr id="25" name="íṩľíḍè-Rectangle 14">
                <a:extLst>
                  <a:ext uri="{FF2B5EF4-FFF2-40B4-BE49-F238E27FC236}">
                    <a16:creationId xmlns:a16="http://schemas.microsoft.com/office/drawing/2014/main" xmlns="" id="{F38242BA-50EC-48CF-9249-A3C66FCB2BF5}"/>
                  </a:ext>
                </a:extLst>
              </p:cNvPr>
              <p:cNvSpPr/>
              <p:nvPr/>
            </p:nvSpPr>
            <p:spPr>
              <a:xfrm>
                <a:off x="9145573" y="3878237"/>
                <a:ext cx="2812700" cy="603955"/>
              </a:xfrm>
              <a:prstGeom prst="rect">
                <a:avLst/>
              </a:prstGeom>
            </p:spPr>
            <p:txBody>
              <a:bodyPr wrap="square" lIns="0" tIns="0" rIns="0" bIns="0" anchor="t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Имеется</a:t>
                </a:r>
                <a:r>
                  <a:rPr lang="ru-RU" sz="1000" dirty="0">
                    <a:solidFill>
                      <a:schemeClr val="tx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1000" dirty="0">
                    <a:cs typeface="Times New Roman" panose="02020603050405020304" pitchFamily="18" charset="0"/>
                  </a:rPr>
                  <a:t>возможность подключения к сетевым объектам газоснабжения, электроснабжения, водоснабжения</a:t>
                </a:r>
              </a:p>
            </p:txBody>
          </p:sp>
        </p:grpSp>
        <p:sp>
          <p:nvSpPr>
            <p:cNvPr id="21" name="íṩľíḍè-Rectangle 10">
              <a:extLst>
                <a:ext uri="{FF2B5EF4-FFF2-40B4-BE49-F238E27FC236}">
                  <a16:creationId xmlns:a16="http://schemas.microsoft.com/office/drawing/2014/main" xmlns="" id="{6DF6F2C0-90F1-4FB4-A3FB-F7A66B9FA6CB}"/>
                </a:ext>
              </a:extLst>
            </p:cNvPr>
            <p:cNvSpPr/>
            <p:nvPr/>
          </p:nvSpPr>
          <p:spPr>
            <a:xfrm>
              <a:off x="552711" y="4507821"/>
              <a:ext cx="3334333" cy="85634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Местоположение участка: Саратовская обл., Духовницкое МО Площадь – 7,8 га</a:t>
              </a:r>
            </a:p>
            <a:p>
              <a:r>
                <a:rPr lang="ru-RU" sz="1000" dirty="0">
                  <a:cs typeface="Times New Roman" panose="02020603050405020304" pitchFamily="18" charset="0"/>
                </a:rPr>
                <a:t>Кадастровый номер -64:11:000000:182</a:t>
              </a:r>
            </a:p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Возможно размежевание</a:t>
              </a:r>
            </a:p>
          </p:txBody>
        </p:sp>
      </p:grpSp>
      <p:sp>
        <p:nvSpPr>
          <p:cNvPr id="26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2705603" y="173445"/>
            <a:ext cx="383616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Объекты туристической инфраструктуры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xmlns="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:a16="http://schemas.microsoft.com/office/drawing/2014/main" xmlns="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:a16="http://schemas.microsoft.com/office/drawing/2014/main" xmlns="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:a16="http://schemas.microsoft.com/office/drawing/2014/main" xmlns="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:a16="http://schemas.microsoft.com/office/drawing/2014/main" xmlns="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:a16="http://schemas.microsoft.com/office/drawing/2014/main" xmlns="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25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10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:a16="http://schemas.microsoft.com/office/drawing/2014/main" xmlns="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:a16="http://schemas.microsoft.com/office/drawing/2014/main" xmlns="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:a16="http://schemas.microsoft.com/office/drawing/2014/main" xmlns="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:a16="http://schemas.microsoft.com/office/drawing/2014/main" xmlns="" id="{4B2A920B-7C8F-4C7E-97F7-6BFA7D7AFFE8}"/>
                </a:ext>
              </a:extLst>
            </p:cNvPr>
            <p:cNvSpPr txBox="1"/>
            <p:nvPr/>
          </p:nvSpPr>
          <p:spPr>
            <a:xfrm rot="549859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10508834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977005"/>
            <a:ext cx="267652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Природный потенциал района перспективный для развития  водного туризма и активного отдыха: живописная  природа, водные  ресурсы (ширина реки </a:t>
            </a:r>
            <a:r>
              <a:rPr lang="ru-RU" sz="1000" dirty="0">
                <a:cs typeface="Times New Roman" panose="02020603050405020304" pitchFamily="18" charset="0"/>
              </a:rPr>
              <a:t>Волги</a:t>
            </a:r>
            <a:r>
              <a:rPr lang="ru-RU" sz="1000" dirty="0"/>
              <a:t> более 11 км, множество речек и прудов),  а также расположение  напротив города Хвалынска – известного своими природными, культурно-исторических достопримечательностями и сложившимся туристско-рекреационным кластером.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96075" y="3281941"/>
            <a:ext cx="24955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Электроснабжение – 96000 кВт/сут (300-500 м) </a:t>
            </a:r>
          </a:p>
          <a:p>
            <a:r>
              <a:rPr lang="ru-RU" sz="1000" dirty="0">
                <a:latin typeface="+mj-lt"/>
              </a:rPr>
              <a:t>Газоснабжение - Газ – 100 куб</a:t>
            </a:r>
            <a:r>
              <a:rPr lang="ru-RU" sz="1000" dirty="0" smtClean="0">
                <a:latin typeface="+mj-lt"/>
              </a:rPr>
              <a:t>./</a:t>
            </a:r>
            <a:r>
              <a:rPr lang="ru-RU" sz="1000" dirty="0">
                <a:latin typeface="+mj-lt"/>
              </a:rPr>
              <a:t>час  (300-500  м) линия высокого давления, диаметр 110 мм Водоснабжение– 26300 куб. м/год (возможно бурение собственной скважины),Канализация: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Контакты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0B61EE2-CF51-40AE-97E5-573B12DD6ED3}"/>
              </a:ext>
            </a:extLst>
          </p:cNvPr>
          <p:cNvGrpSpPr/>
          <p:nvPr/>
        </p:nvGrpSpPr>
        <p:grpSpPr>
          <a:xfrm>
            <a:off x="450185" y="990599"/>
            <a:ext cx="1602505" cy="2468789"/>
            <a:chOff x="1162401" y="1383618"/>
            <a:chExt cx="1431134" cy="2665321"/>
          </a:xfrm>
        </p:grpSpPr>
        <p:sp>
          <p:nvSpPr>
            <p:cNvPr id="5" name="ïšḻïďê-Freeform: Shape 2">
              <a:extLst>
                <a:ext uri="{FF2B5EF4-FFF2-40B4-BE49-F238E27FC236}">
                  <a16:creationId xmlns:a16="http://schemas.microsoft.com/office/drawing/2014/main" xmlns="" id="{0825C28A-2DFD-4A6B-91D6-11867F8C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401" y="1383618"/>
              <a:ext cx="1431134" cy="2665321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i$liḋe-Rectangle 6">
              <a:extLst>
                <a:ext uri="{FF2B5EF4-FFF2-40B4-BE49-F238E27FC236}">
                  <a16:creationId xmlns:a16="http://schemas.microsoft.com/office/drawing/2014/main" xmlns="" id="{872DEADE-E66E-418E-80E6-A7AB372BB39B}"/>
                </a:ext>
              </a:extLst>
            </p:cNvPr>
            <p:cNvSpPr/>
            <p:nvPr/>
          </p:nvSpPr>
          <p:spPr>
            <a:xfrm>
              <a:off x="1261299" y="1908065"/>
              <a:ext cx="1233337" cy="15219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31" name="组合 2">
            <a:extLst>
              <a:ext uri="{FF2B5EF4-FFF2-40B4-BE49-F238E27FC236}">
                <a16:creationId xmlns:a16="http://schemas.microsoft.com/office/drawing/2014/main" xmlns="" id="{40B61EE2-CF51-40AE-97E5-573B12DD6ED3}"/>
              </a:ext>
            </a:extLst>
          </p:cNvPr>
          <p:cNvGrpSpPr/>
          <p:nvPr/>
        </p:nvGrpSpPr>
        <p:grpSpPr>
          <a:xfrm>
            <a:off x="2650354" y="990599"/>
            <a:ext cx="3653942" cy="2468789"/>
            <a:chOff x="-617542" y="1402509"/>
            <a:chExt cx="3263190" cy="2665321"/>
          </a:xfrm>
        </p:grpSpPr>
        <p:sp>
          <p:nvSpPr>
            <p:cNvPr id="32" name="ïšḻïďê-Freeform: Shape 2">
              <a:extLst>
                <a:ext uri="{FF2B5EF4-FFF2-40B4-BE49-F238E27FC236}">
                  <a16:creationId xmlns:a16="http://schemas.microsoft.com/office/drawing/2014/main" xmlns="" id="{0825C28A-2DFD-4A6B-91D6-11867F8C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514" y="1402509"/>
              <a:ext cx="1431134" cy="2665321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3" name="i$liḋe-Rectangle 6">
              <a:extLst>
                <a:ext uri="{FF2B5EF4-FFF2-40B4-BE49-F238E27FC236}">
                  <a16:creationId xmlns:a16="http://schemas.microsoft.com/office/drawing/2014/main" xmlns="" id="{872DEADE-E66E-418E-80E6-A7AB372BB39B}"/>
                </a:ext>
              </a:extLst>
            </p:cNvPr>
            <p:cNvSpPr/>
            <p:nvPr/>
          </p:nvSpPr>
          <p:spPr>
            <a:xfrm>
              <a:off x="-617542" y="1782829"/>
              <a:ext cx="1233337" cy="184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38" name="ïšḻïďê-Freeform: Shape 5">
            <a:extLst>
              <a:ext uri="{FF2B5EF4-FFF2-40B4-BE49-F238E27FC236}">
                <a16:creationId xmlns="" xmlns:a16="http://schemas.microsoft.com/office/drawing/2014/main" id="{99D635C8-82F5-44DF-A0F4-B75A4FEC1AD0}"/>
              </a:ext>
            </a:extLst>
          </p:cNvPr>
          <p:cNvSpPr>
            <a:spLocks/>
          </p:cNvSpPr>
          <p:nvPr/>
        </p:nvSpPr>
        <p:spPr bwMode="auto">
          <a:xfrm>
            <a:off x="2539615" y="990599"/>
            <a:ext cx="1602505" cy="2468789"/>
          </a:xfrm>
          <a:custGeom>
            <a:avLst/>
            <a:gdLst/>
            <a:ahLst/>
            <a:cxnLst>
              <a:cxn ang="0">
                <a:pos x="440" y="1690"/>
              </a:cxn>
              <a:cxn ang="0">
                <a:pos x="440" y="1690"/>
              </a:cxn>
              <a:cxn ang="0">
                <a:pos x="494" y="1636"/>
              </a:cxn>
              <a:cxn ang="0">
                <a:pos x="547" y="1690"/>
              </a:cxn>
              <a:cxn ang="0">
                <a:pos x="547" y="1690"/>
              </a:cxn>
              <a:cxn ang="0">
                <a:pos x="547" y="1690"/>
              </a:cxn>
              <a:cxn ang="0">
                <a:pos x="494" y="1743"/>
              </a:cxn>
              <a:cxn ang="0">
                <a:pos x="440" y="1690"/>
              </a:cxn>
              <a:cxn ang="0">
                <a:pos x="440" y="1690"/>
              </a:cxn>
              <a:cxn ang="0">
                <a:pos x="65" y="274"/>
              </a:cxn>
              <a:cxn ang="0">
                <a:pos x="65" y="274"/>
              </a:cxn>
              <a:cxn ang="0">
                <a:pos x="922" y="274"/>
              </a:cxn>
              <a:cxn ang="0">
                <a:pos x="922" y="1543"/>
              </a:cxn>
              <a:cxn ang="0">
                <a:pos x="65" y="1543"/>
              </a:cxn>
              <a:cxn ang="0">
                <a:pos x="65" y="274"/>
              </a:cxn>
              <a:cxn ang="0">
                <a:pos x="355" y="143"/>
              </a:cxn>
              <a:cxn ang="0">
                <a:pos x="355" y="143"/>
              </a:cxn>
              <a:cxn ang="0">
                <a:pos x="632" y="143"/>
              </a:cxn>
              <a:cxn ang="0">
                <a:pos x="632" y="163"/>
              </a:cxn>
              <a:cxn ang="0">
                <a:pos x="355" y="163"/>
              </a:cxn>
              <a:cxn ang="0">
                <a:pos x="355" y="143"/>
              </a:cxn>
              <a:cxn ang="0">
                <a:pos x="891" y="0"/>
              </a:cxn>
              <a:cxn ang="0">
                <a:pos x="96" y="0"/>
              </a:cxn>
              <a:cxn ang="0">
                <a:pos x="0" y="92"/>
              </a:cxn>
              <a:cxn ang="0">
                <a:pos x="0" y="1748"/>
              </a:cxn>
              <a:cxn ang="0">
                <a:pos x="96" y="1840"/>
              </a:cxn>
              <a:cxn ang="0">
                <a:pos x="891" y="1840"/>
              </a:cxn>
              <a:cxn ang="0">
                <a:pos x="987" y="1748"/>
              </a:cxn>
              <a:cxn ang="0">
                <a:pos x="987" y="92"/>
              </a:cxn>
              <a:cxn ang="0">
                <a:pos x="891" y="0"/>
              </a:cxn>
            </a:cxnLst>
            <a:rect l="0" t="0" r="r" b="b"/>
            <a:pathLst>
              <a:path w="987" h="1840">
                <a:moveTo>
                  <a:pt x="440" y="1690"/>
                </a:moveTo>
                <a:cubicBezTo>
                  <a:pt x="440" y="1690"/>
                  <a:pt x="440" y="1690"/>
                  <a:pt x="440" y="1690"/>
                </a:cubicBezTo>
                <a:cubicBezTo>
                  <a:pt x="440" y="1660"/>
                  <a:pt x="464" y="1636"/>
                  <a:pt x="494" y="1636"/>
                </a:cubicBezTo>
                <a:cubicBezTo>
                  <a:pt x="523" y="1636"/>
                  <a:pt x="547" y="1660"/>
                  <a:pt x="547" y="1690"/>
                </a:cubicBezTo>
                <a:cubicBezTo>
                  <a:pt x="547" y="1690"/>
                  <a:pt x="547" y="1690"/>
                  <a:pt x="547" y="1690"/>
                </a:cubicBezTo>
                <a:cubicBezTo>
                  <a:pt x="547" y="1690"/>
                  <a:pt x="547" y="1690"/>
                  <a:pt x="547" y="1690"/>
                </a:cubicBezTo>
                <a:cubicBezTo>
                  <a:pt x="547" y="1719"/>
                  <a:pt x="523" y="1743"/>
                  <a:pt x="494" y="1743"/>
                </a:cubicBezTo>
                <a:cubicBezTo>
                  <a:pt x="464" y="1743"/>
                  <a:pt x="440" y="1719"/>
                  <a:pt x="440" y="1690"/>
                </a:cubicBezTo>
                <a:cubicBezTo>
                  <a:pt x="440" y="1690"/>
                  <a:pt x="440" y="1690"/>
                  <a:pt x="440" y="1690"/>
                </a:cubicBezTo>
                <a:moveTo>
                  <a:pt x="65" y="274"/>
                </a:moveTo>
                <a:cubicBezTo>
                  <a:pt x="65" y="274"/>
                  <a:pt x="65" y="274"/>
                  <a:pt x="65" y="274"/>
                </a:cubicBezTo>
                <a:cubicBezTo>
                  <a:pt x="922" y="274"/>
                  <a:pt x="922" y="274"/>
                  <a:pt x="922" y="274"/>
                </a:cubicBezTo>
                <a:cubicBezTo>
                  <a:pt x="922" y="1543"/>
                  <a:pt x="922" y="1543"/>
                  <a:pt x="922" y="1543"/>
                </a:cubicBezTo>
                <a:cubicBezTo>
                  <a:pt x="65" y="1543"/>
                  <a:pt x="65" y="1543"/>
                  <a:pt x="65" y="1543"/>
                </a:cubicBezTo>
                <a:cubicBezTo>
                  <a:pt x="65" y="274"/>
                  <a:pt x="65" y="274"/>
                  <a:pt x="65" y="274"/>
                </a:cubicBezTo>
                <a:moveTo>
                  <a:pt x="355" y="143"/>
                </a:moveTo>
                <a:cubicBezTo>
                  <a:pt x="355" y="143"/>
                  <a:pt x="355" y="143"/>
                  <a:pt x="355" y="143"/>
                </a:cubicBezTo>
                <a:cubicBezTo>
                  <a:pt x="632" y="143"/>
                  <a:pt x="632" y="143"/>
                  <a:pt x="632" y="143"/>
                </a:cubicBezTo>
                <a:cubicBezTo>
                  <a:pt x="632" y="163"/>
                  <a:pt x="632" y="163"/>
                  <a:pt x="632" y="163"/>
                </a:cubicBezTo>
                <a:cubicBezTo>
                  <a:pt x="355" y="163"/>
                  <a:pt x="355" y="163"/>
                  <a:pt x="355" y="163"/>
                </a:cubicBezTo>
                <a:cubicBezTo>
                  <a:pt x="355" y="143"/>
                  <a:pt x="355" y="143"/>
                  <a:pt x="355" y="143"/>
                </a:cubicBezTo>
                <a:moveTo>
                  <a:pt x="891" y="0"/>
                </a:moveTo>
                <a:cubicBezTo>
                  <a:pt x="96" y="0"/>
                  <a:pt x="96" y="0"/>
                  <a:pt x="96" y="0"/>
                </a:cubicBezTo>
                <a:cubicBezTo>
                  <a:pt x="43" y="0"/>
                  <a:pt x="0" y="42"/>
                  <a:pt x="0" y="92"/>
                </a:cubicBezTo>
                <a:cubicBezTo>
                  <a:pt x="0" y="1748"/>
                  <a:pt x="0" y="1748"/>
                  <a:pt x="0" y="1748"/>
                </a:cubicBezTo>
                <a:cubicBezTo>
                  <a:pt x="0" y="1798"/>
                  <a:pt x="43" y="1840"/>
                  <a:pt x="96" y="1840"/>
                </a:cubicBezTo>
                <a:cubicBezTo>
                  <a:pt x="891" y="1840"/>
                  <a:pt x="891" y="1840"/>
                  <a:pt x="891" y="1840"/>
                </a:cubicBezTo>
                <a:cubicBezTo>
                  <a:pt x="944" y="1840"/>
                  <a:pt x="987" y="1798"/>
                  <a:pt x="987" y="1748"/>
                </a:cubicBezTo>
                <a:cubicBezTo>
                  <a:pt x="987" y="92"/>
                  <a:pt x="987" y="92"/>
                  <a:pt x="987" y="92"/>
                </a:cubicBezTo>
                <a:cubicBezTo>
                  <a:pt x="987" y="41"/>
                  <a:pt x="944" y="0"/>
                  <a:pt x="891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$liḋe-Rectangle 11">
            <a:extLst>
              <a:ext uri="{FF2B5EF4-FFF2-40B4-BE49-F238E27FC236}">
                <a16:creationId xmlns="" xmlns:a16="http://schemas.microsoft.com/office/drawing/2014/main" id="{98A8C0BB-4E39-47A8-9927-4F88C6271CB1}"/>
              </a:ext>
            </a:extLst>
          </p:cNvPr>
          <p:cNvSpPr/>
          <p:nvPr/>
        </p:nvSpPr>
        <p:spPr>
          <a:xfrm rot="5400000">
            <a:off x="6770970" y="1507408"/>
            <a:ext cx="1728939" cy="1400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ïšḻïďê-Freeform: Shape 5">
            <a:extLst>
              <a:ext uri="{FF2B5EF4-FFF2-40B4-BE49-F238E27FC236}">
                <a16:creationId xmlns="" xmlns:a16="http://schemas.microsoft.com/office/drawing/2014/main" id="{99D635C8-82F5-44DF-A0F4-B75A4FEC1AD0}"/>
              </a:ext>
            </a:extLst>
          </p:cNvPr>
          <p:cNvSpPr>
            <a:spLocks/>
          </p:cNvSpPr>
          <p:nvPr/>
        </p:nvSpPr>
        <p:spPr bwMode="auto">
          <a:xfrm>
            <a:off x="6834187" y="990599"/>
            <a:ext cx="1602505" cy="2468789"/>
          </a:xfrm>
          <a:custGeom>
            <a:avLst/>
            <a:gdLst/>
            <a:ahLst/>
            <a:cxnLst>
              <a:cxn ang="0">
                <a:pos x="440" y="1690"/>
              </a:cxn>
              <a:cxn ang="0">
                <a:pos x="440" y="1690"/>
              </a:cxn>
              <a:cxn ang="0">
                <a:pos x="494" y="1636"/>
              </a:cxn>
              <a:cxn ang="0">
                <a:pos x="547" y="1690"/>
              </a:cxn>
              <a:cxn ang="0">
                <a:pos x="547" y="1690"/>
              </a:cxn>
              <a:cxn ang="0">
                <a:pos x="547" y="1690"/>
              </a:cxn>
              <a:cxn ang="0">
                <a:pos x="494" y="1743"/>
              </a:cxn>
              <a:cxn ang="0">
                <a:pos x="440" y="1690"/>
              </a:cxn>
              <a:cxn ang="0">
                <a:pos x="440" y="1690"/>
              </a:cxn>
              <a:cxn ang="0">
                <a:pos x="65" y="274"/>
              </a:cxn>
              <a:cxn ang="0">
                <a:pos x="65" y="274"/>
              </a:cxn>
              <a:cxn ang="0">
                <a:pos x="922" y="274"/>
              </a:cxn>
              <a:cxn ang="0">
                <a:pos x="922" y="1543"/>
              </a:cxn>
              <a:cxn ang="0">
                <a:pos x="65" y="1543"/>
              </a:cxn>
              <a:cxn ang="0">
                <a:pos x="65" y="274"/>
              </a:cxn>
              <a:cxn ang="0">
                <a:pos x="355" y="143"/>
              </a:cxn>
              <a:cxn ang="0">
                <a:pos x="355" y="143"/>
              </a:cxn>
              <a:cxn ang="0">
                <a:pos x="632" y="143"/>
              </a:cxn>
              <a:cxn ang="0">
                <a:pos x="632" y="163"/>
              </a:cxn>
              <a:cxn ang="0">
                <a:pos x="355" y="163"/>
              </a:cxn>
              <a:cxn ang="0">
                <a:pos x="355" y="143"/>
              </a:cxn>
              <a:cxn ang="0">
                <a:pos x="891" y="0"/>
              </a:cxn>
              <a:cxn ang="0">
                <a:pos x="96" y="0"/>
              </a:cxn>
              <a:cxn ang="0">
                <a:pos x="0" y="92"/>
              </a:cxn>
              <a:cxn ang="0">
                <a:pos x="0" y="1748"/>
              </a:cxn>
              <a:cxn ang="0">
                <a:pos x="96" y="1840"/>
              </a:cxn>
              <a:cxn ang="0">
                <a:pos x="891" y="1840"/>
              </a:cxn>
              <a:cxn ang="0">
                <a:pos x="987" y="1748"/>
              </a:cxn>
              <a:cxn ang="0">
                <a:pos x="987" y="92"/>
              </a:cxn>
              <a:cxn ang="0">
                <a:pos x="891" y="0"/>
              </a:cxn>
            </a:cxnLst>
            <a:rect l="0" t="0" r="r" b="b"/>
            <a:pathLst>
              <a:path w="987" h="1840">
                <a:moveTo>
                  <a:pt x="440" y="1690"/>
                </a:moveTo>
                <a:cubicBezTo>
                  <a:pt x="440" y="1690"/>
                  <a:pt x="440" y="1690"/>
                  <a:pt x="440" y="1690"/>
                </a:cubicBezTo>
                <a:cubicBezTo>
                  <a:pt x="440" y="1660"/>
                  <a:pt x="464" y="1636"/>
                  <a:pt x="494" y="1636"/>
                </a:cubicBezTo>
                <a:cubicBezTo>
                  <a:pt x="523" y="1636"/>
                  <a:pt x="547" y="1660"/>
                  <a:pt x="547" y="1690"/>
                </a:cubicBezTo>
                <a:cubicBezTo>
                  <a:pt x="547" y="1690"/>
                  <a:pt x="547" y="1690"/>
                  <a:pt x="547" y="1690"/>
                </a:cubicBezTo>
                <a:cubicBezTo>
                  <a:pt x="547" y="1690"/>
                  <a:pt x="547" y="1690"/>
                  <a:pt x="547" y="1690"/>
                </a:cubicBezTo>
                <a:cubicBezTo>
                  <a:pt x="547" y="1719"/>
                  <a:pt x="523" y="1743"/>
                  <a:pt x="494" y="1743"/>
                </a:cubicBezTo>
                <a:cubicBezTo>
                  <a:pt x="464" y="1743"/>
                  <a:pt x="440" y="1719"/>
                  <a:pt x="440" y="1690"/>
                </a:cubicBezTo>
                <a:cubicBezTo>
                  <a:pt x="440" y="1690"/>
                  <a:pt x="440" y="1690"/>
                  <a:pt x="440" y="1690"/>
                </a:cubicBezTo>
                <a:moveTo>
                  <a:pt x="65" y="274"/>
                </a:moveTo>
                <a:cubicBezTo>
                  <a:pt x="65" y="274"/>
                  <a:pt x="65" y="274"/>
                  <a:pt x="65" y="274"/>
                </a:cubicBezTo>
                <a:cubicBezTo>
                  <a:pt x="922" y="274"/>
                  <a:pt x="922" y="274"/>
                  <a:pt x="922" y="274"/>
                </a:cubicBezTo>
                <a:cubicBezTo>
                  <a:pt x="922" y="1543"/>
                  <a:pt x="922" y="1543"/>
                  <a:pt x="922" y="1543"/>
                </a:cubicBezTo>
                <a:cubicBezTo>
                  <a:pt x="65" y="1543"/>
                  <a:pt x="65" y="1543"/>
                  <a:pt x="65" y="1543"/>
                </a:cubicBezTo>
                <a:cubicBezTo>
                  <a:pt x="65" y="274"/>
                  <a:pt x="65" y="274"/>
                  <a:pt x="65" y="274"/>
                </a:cubicBezTo>
                <a:moveTo>
                  <a:pt x="355" y="143"/>
                </a:moveTo>
                <a:cubicBezTo>
                  <a:pt x="355" y="143"/>
                  <a:pt x="355" y="143"/>
                  <a:pt x="355" y="143"/>
                </a:cubicBezTo>
                <a:cubicBezTo>
                  <a:pt x="632" y="143"/>
                  <a:pt x="632" y="143"/>
                  <a:pt x="632" y="143"/>
                </a:cubicBezTo>
                <a:cubicBezTo>
                  <a:pt x="632" y="163"/>
                  <a:pt x="632" y="163"/>
                  <a:pt x="632" y="163"/>
                </a:cubicBezTo>
                <a:cubicBezTo>
                  <a:pt x="355" y="163"/>
                  <a:pt x="355" y="163"/>
                  <a:pt x="355" y="163"/>
                </a:cubicBezTo>
                <a:cubicBezTo>
                  <a:pt x="355" y="143"/>
                  <a:pt x="355" y="143"/>
                  <a:pt x="355" y="143"/>
                </a:cubicBezTo>
                <a:moveTo>
                  <a:pt x="891" y="0"/>
                </a:moveTo>
                <a:cubicBezTo>
                  <a:pt x="96" y="0"/>
                  <a:pt x="96" y="0"/>
                  <a:pt x="96" y="0"/>
                </a:cubicBezTo>
                <a:cubicBezTo>
                  <a:pt x="43" y="0"/>
                  <a:pt x="0" y="42"/>
                  <a:pt x="0" y="92"/>
                </a:cubicBezTo>
                <a:cubicBezTo>
                  <a:pt x="0" y="1748"/>
                  <a:pt x="0" y="1748"/>
                  <a:pt x="0" y="1748"/>
                </a:cubicBezTo>
                <a:cubicBezTo>
                  <a:pt x="0" y="1798"/>
                  <a:pt x="43" y="1840"/>
                  <a:pt x="96" y="1840"/>
                </a:cubicBezTo>
                <a:cubicBezTo>
                  <a:pt x="891" y="1840"/>
                  <a:pt x="891" y="1840"/>
                  <a:pt x="891" y="1840"/>
                </a:cubicBezTo>
                <a:cubicBezTo>
                  <a:pt x="944" y="1840"/>
                  <a:pt x="987" y="1798"/>
                  <a:pt x="987" y="1748"/>
                </a:cubicBezTo>
                <a:cubicBezTo>
                  <a:pt x="987" y="92"/>
                  <a:pt x="987" y="92"/>
                  <a:pt x="987" y="92"/>
                </a:cubicBezTo>
                <a:cubicBezTo>
                  <a:pt x="987" y="41"/>
                  <a:pt x="944" y="0"/>
                  <a:pt x="891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$liḋe-Rectangle 6">
            <a:extLst>
              <a:ext uri="{FF2B5EF4-FFF2-40B4-BE49-F238E27FC236}">
                <a16:creationId xmlns:a16="http://schemas.microsoft.com/office/drawing/2014/main" xmlns="" id="{872DEADE-E66E-418E-80E6-A7AB372BB39B}"/>
              </a:ext>
            </a:extLst>
          </p:cNvPr>
          <p:cNvSpPr/>
          <p:nvPr/>
        </p:nvSpPr>
        <p:spPr>
          <a:xfrm>
            <a:off x="4812531" y="1342875"/>
            <a:ext cx="1381023" cy="1711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425" y="3577650"/>
            <a:ext cx="1962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 smtClean="0">
                <a:cs typeface="Times New Roman" panose="02020603050405020304" pitchFamily="18" charset="0"/>
              </a:rPr>
              <a:t>Лялин Иван Сергеевич</a:t>
            </a:r>
          </a:p>
          <a:p>
            <a:pPr lvl="0"/>
            <a:r>
              <a:rPr lang="ru-RU" sz="900" dirty="0" smtClean="0">
                <a:cs typeface="Times New Roman" panose="02020603050405020304" pitchFamily="18" charset="0"/>
              </a:rPr>
              <a:t>Глава </a:t>
            </a:r>
            <a:r>
              <a:rPr lang="ru-RU" sz="900" dirty="0">
                <a:cs typeface="Times New Roman" panose="02020603050405020304" pitchFamily="18" charset="0"/>
              </a:rPr>
              <a:t>Духовницкого муниципального района 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endParaRPr lang="ru-RU" sz="900" dirty="0">
              <a:cs typeface="Times New Roman" panose="02020603050405020304" pitchFamily="18" charset="0"/>
            </a:endParaRPr>
          </a:p>
          <a:p>
            <a:pPr lvl="0"/>
            <a:r>
              <a:rPr lang="ru-RU" sz="900" dirty="0">
                <a:ea typeface="Calibri"/>
                <a:cs typeface="Times New Roman" panose="02020603050405020304" pitchFamily="18" charset="0"/>
              </a:rPr>
              <a:t>Телефон: (84573) 2-14-89 </a:t>
            </a:r>
          </a:p>
          <a:p>
            <a:pPr lvl="0"/>
            <a:r>
              <a:rPr lang="ru-RU" sz="900" dirty="0">
                <a:ea typeface="Calibri"/>
                <a:cs typeface="Times New Roman" panose="02020603050405020304" pitchFamily="18" charset="0"/>
              </a:rPr>
              <a:t>Телефон: </a:t>
            </a:r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8-999-539-41-45</a:t>
            </a:r>
            <a:endParaRPr lang="ru-RU" sz="900" dirty="0"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900" dirty="0">
                <a:ea typeface="Calibri"/>
                <a:cs typeface="Times New Roman" panose="02020603050405020304" pitchFamily="18" charset="0"/>
              </a:rPr>
              <a:t>Почта: orgotdeldmr@mail.ru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4982" y="3577650"/>
            <a:ext cx="2259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cs typeface="Times New Roman" panose="02020603050405020304" pitchFamily="18" charset="0"/>
              </a:rPr>
              <a:t>Зотова Оксана Александровна</a:t>
            </a:r>
          </a:p>
          <a:p>
            <a:pPr lvl="0"/>
            <a:r>
              <a:rPr lang="ru-RU" sz="900" dirty="0" smtClean="0">
                <a:cs typeface="Times New Roman" panose="02020603050405020304" pitchFamily="18" charset="0"/>
              </a:rPr>
              <a:t>Инвестиционный </a:t>
            </a:r>
            <a:r>
              <a:rPr lang="ru-RU" sz="900" dirty="0">
                <a:cs typeface="Times New Roman" panose="02020603050405020304" pitchFamily="18" charset="0"/>
              </a:rPr>
              <a:t>уполномоченный </a:t>
            </a:r>
            <a:r>
              <a:rPr lang="ru-RU" sz="900" dirty="0" smtClean="0">
                <a:cs typeface="Times New Roman" panose="02020603050405020304" pitchFamily="18" charset="0"/>
              </a:rPr>
              <a:t>Заместитель </a:t>
            </a:r>
            <a:r>
              <a:rPr lang="ru-RU" sz="900" dirty="0">
                <a:cs typeface="Times New Roman" panose="02020603050405020304" pitchFamily="18" charset="0"/>
              </a:rPr>
              <a:t>главы администрации, начальник финансового управления администрации </a:t>
            </a:r>
            <a:endParaRPr lang="ru-RU" sz="900" dirty="0" smtClean="0">
              <a:cs typeface="Times New Roman" panose="02020603050405020304" pitchFamily="18" charset="0"/>
            </a:endParaRPr>
          </a:p>
          <a:p>
            <a:pPr lvl="0"/>
            <a:r>
              <a:rPr lang="ru-RU" sz="900" dirty="0" smtClean="0">
                <a:cs typeface="Times New Roman" panose="02020603050405020304" pitchFamily="18" charset="0"/>
              </a:rPr>
              <a:t>Телефон</a:t>
            </a:r>
            <a:r>
              <a:rPr lang="ru-RU" sz="900" dirty="0">
                <a:cs typeface="Times New Roman" panose="02020603050405020304" pitchFamily="18" charset="0"/>
              </a:rPr>
              <a:t>: (84573) 2-10-01</a:t>
            </a: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Телефон: 8-929-773-98-08</a:t>
            </a: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Почта: </a:t>
            </a:r>
            <a:r>
              <a:rPr lang="en-US" sz="900" dirty="0">
                <a:cs typeface="Times New Roman" panose="02020603050405020304" pitchFamily="18" charset="0"/>
              </a:rPr>
              <a:t>zotovoksana@yandex.ru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34187" y="3577650"/>
            <a:ext cx="194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>
                <a:cs typeface="Times New Roman" panose="02020603050405020304" pitchFamily="18" charset="0"/>
              </a:rPr>
              <a:t>Орехова Наталья Николаевна </a:t>
            </a:r>
            <a:r>
              <a:rPr lang="ru-RU" sz="900" dirty="0" smtClean="0">
                <a:cs typeface="Times New Roman" panose="02020603050405020304" pitchFamily="18" charset="0"/>
              </a:rPr>
              <a:t>Начальник </a:t>
            </a:r>
            <a:r>
              <a:rPr lang="ru-RU" sz="900" dirty="0">
                <a:cs typeface="Times New Roman" panose="02020603050405020304" pitchFamily="18" charset="0"/>
              </a:rPr>
              <a:t>отдела экономического развития, торговли, инвестиций и сельского </a:t>
            </a:r>
            <a:r>
              <a:rPr lang="ru-RU" sz="900" dirty="0" smtClean="0">
                <a:cs typeface="Times New Roman" panose="02020603050405020304" pitchFamily="18" charset="0"/>
              </a:rPr>
              <a:t>хозяйства</a:t>
            </a:r>
            <a:endParaRPr lang="ru-RU" sz="900" dirty="0">
              <a:cs typeface="Times New Roman" panose="02020603050405020304" pitchFamily="18" charset="0"/>
            </a:endParaRP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Телефон: (84573) 2-12-30</a:t>
            </a: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Телефон: 8-937-801-93-50</a:t>
            </a: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Почта: </a:t>
            </a:r>
            <a:r>
              <a:rPr lang="en-US" sz="900" dirty="0">
                <a:cs typeface="Times New Roman" panose="02020603050405020304" pitchFamily="18" charset="0"/>
              </a:rPr>
              <a:t>ekonomdmr@yandex</a:t>
            </a:r>
            <a:r>
              <a:rPr lang="ru-RU" sz="900" dirty="0">
                <a:cs typeface="Times New Roman" panose="02020603050405020304" pitchFamily="18" charset="0"/>
              </a:rPr>
              <a:t>.</a:t>
            </a:r>
            <a:r>
              <a:rPr lang="en-US" sz="900" dirty="0">
                <a:cs typeface="Times New Roman" panose="02020603050405020304" pitchFamily="18" charset="0"/>
              </a:rPr>
              <a:t>ru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3600" y="3577650"/>
            <a:ext cx="256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Храпугин Александр Владимирович</a:t>
            </a:r>
          </a:p>
          <a:p>
            <a:r>
              <a:rPr lang="ru-RU" sz="900" dirty="0" smtClean="0"/>
              <a:t>Директор АО «Корпорация развития Саратовской области»</a:t>
            </a:r>
          </a:p>
          <a:p>
            <a:pPr lvl="0"/>
            <a:r>
              <a:rPr lang="ru-RU" sz="900" dirty="0">
                <a:ea typeface="Calibri"/>
                <a:cs typeface="Times New Roman" panose="02020603050405020304" pitchFamily="18" charset="0"/>
              </a:rPr>
              <a:t>Телефон: (</a:t>
            </a:r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8452) 79-69-96</a:t>
            </a:r>
          </a:p>
          <a:p>
            <a:pPr lvl="0"/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Телефон: 8-927-626-88-10</a:t>
            </a:r>
            <a:endParaRPr lang="ru-RU" sz="900" dirty="0"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Почта: </a:t>
            </a:r>
            <a:r>
              <a:rPr lang="en-US" sz="900" dirty="0" smtClean="0">
                <a:cs typeface="Arial" panose="020B0604020202020204" pitchFamily="34" charset="0"/>
              </a:rPr>
              <a:t>a.hrapugin@saratovcorporation.ru</a:t>
            </a:r>
            <a:endParaRPr lang="x-none" sz="900">
              <a:cs typeface="Arial" panose="020B0604020202020204" pitchFamily="34" charset="0"/>
            </a:endParaRP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6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273844"/>
            <a:ext cx="8315325" cy="99417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accent5"/>
                </a:solidFill>
              </a:rPr>
              <a:t>«</a:t>
            </a:r>
            <a:r>
              <a:rPr lang="ru-RU" sz="2500" b="1" dirty="0">
                <a:solidFill>
                  <a:schemeClr val="accent5"/>
                </a:solidFill>
              </a:rPr>
              <a:t>С</a:t>
            </a:r>
            <a:r>
              <a:rPr lang="ru-RU" sz="2500" b="1" dirty="0" smtClean="0">
                <a:solidFill>
                  <a:schemeClr val="accent5"/>
                </a:solidFill>
              </a:rPr>
              <a:t>траница инвестора» </a:t>
            </a:r>
            <a:br>
              <a:rPr lang="ru-RU" sz="2500" b="1" dirty="0" smtClean="0">
                <a:solidFill>
                  <a:schemeClr val="accent5"/>
                </a:solidFill>
              </a:rPr>
            </a:br>
            <a:r>
              <a:rPr lang="ru-RU" sz="2500" b="1" dirty="0" smtClean="0">
                <a:solidFill>
                  <a:schemeClr val="accent5"/>
                </a:solidFill>
              </a:rPr>
              <a:t>Духовницкого муниципального района </a:t>
            </a:r>
            <a:br>
              <a:rPr lang="ru-RU" sz="2500" b="1" dirty="0" smtClean="0">
                <a:solidFill>
                  <a:schemeClr val="accent5"/>
                </a:solidFill>
              </a:rPr>
            </a:br>
            <a:r>
              <a:rPr lang="ru-RU" sz="2500" b="1" dirty="0" smtClean="0">
                <a:solidFill>
                  <a:schemeClr val="accent5"/>
                </a:solidFill>
              </a:rPr>
              <a:t>Саратовской области</a:t>
            </a:r>
            <a:endParaRPr lang="ru-RU" sz="25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специалист\Downloads\qrcod_5QC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30" y="2133599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42315" y="584698"/>
            <a:ext cx="430588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Население </a:t>
            </a:r>
            <a:endParaRPr lang="zh-CN" altLang="en-US" sz="1400" b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FC1ADC9A-F078-4C03-84B2-2AD7E822F8E1}"/>
              </a:ext>
            </a:extLst>
          </p:cNvPr>
          <p:cNvSpPr/>
          <p:nvPr/>
        </p:nvSpPr>
        <p:spPr>
          <a:xfrm>
            <a:off x="18722" y="1368675"/>
            <a:ext cx="490489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Население всего – 9 </a:t>
            </a: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856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чел., в том числе: </a:t>
            </a:r>
            <a:endParaRPr lang="ru-RU" sz="1400" dirty="0" smtClean="0">
              <a:latin typeface="Microsoft YaHei (Основной текст)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городское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4 412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чел., </a:t>
            </a:r>
            <a:endParaRPr lang="ru-RU" sz="1400" dirty="0" smtClean="0">
              <a:latin typeface="Microsoft YaHei (Основной текст)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сельское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– 5 </a:t>
            </a: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444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чел.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Microsoft YaHei (Основной текст)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" y="204788"/>
            <a:ext cx="4176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98829824"/>
              </p:ext>
            </p:extLst>
          </p:nvPr>
        </p:nvGraphicFramePr>
        <p:xfrm>
          <a:off x="-142874" y="2219325"/>
          <a:ext cx="310515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43744917"/>
              </p:ext>
            </p:extLst>
          </p:nvPr>
        </p:nvGraphicFramePr>
        <p:xfrm>
          <a:off x="4781550" y="1"/>
          <a:ext cx="436245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3819517"/>
              </p:ext>
            </p:extLst>
          </p:nvPr>
        </p:nvGraphicFramePr>
        <p:xfrm>
          <a:off x="6057900" y="2219324"/>
          <a:ext cx="308610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6634366"/>
              </p:ext>
            </p:extLst>
          </p:nvPr>
        </p:nvGraphicFramePr>
        <p:xfrm>
          <a:off x="2943224" y="2152650"/>
          <a:ext cx="3371851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173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18224" y="619185"/>
            <a:ext cx="8559076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Показатели</a:t>
            </a:r>
            <a:endParaRPr lang="zh-CN" altLang="en-US" sz="1400" b="1" dirty="0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6562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Социально- экономическое развитие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199495"/>
              </p:ext>
            </p:extLst>
          </p:nvPr>
        </p:nvGraphicFramePr>
        <p:xfrm>
          <a:off x="0" y="1019235"/>
          <a:ext cx="4032974" cy="41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9130954"/>
              </p:ext>
            </p:extLst>
          </p:nvPr>
        </p:nvGraphicFramePr>
        <p:xfrm>
          <a:off x="5162550" y="1019235"/>
          <a:ext cx="3981450" cy="41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49" y="2667000"/>
            <a:ext cx="1724025" cy="22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2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18224" y="619185"/>
            <a:ext cx="8559076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Показатели</a:t>
            </a:r>
            <a:endParaRPr lang="zh-CN" altLang="en-US" sz="1400" b="1" dirty="0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Социально- экономическое развитие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47809897"/>
              </p:ext>
            </p:extLst>
          </p:nvPr>
        </p:nvGraphicFramePr>
        <p:xfrm>
          <a:off x="0" y="1019234"/>
          <a:ext cx="3486150" cy="465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86559654"/>
              </p:ext>
            </p:extLst>
          </p:nvPr>
        </p:nvGraphicFramePr>
        <p:xfrm>
          <a:off x="5600700" y="1019235"/>
          <a:ext cx="3381374" cy="465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4289925"/>
              </p:ext>
            </p:extLst>
          </p:nvPr>
        </p:nvGraphicFramePr>
        <p:xfrm>
          <a:off x="3228974" y="619184"/>
          <a:ext cx="2943327" cy="317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43350" y="3648074"/>
            <a:ext cx="1504950" cy="1400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18224" y="619185"/>
            <a:ext cx="8559076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Показатели</a:t>
            </a:r>
            <a:endParaRPr lang="zh-CN" altLang="en-US" sz="1400" b="1" dirty="0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Социально- экономическое развитие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45031593"/>
              </p:ext>
            </p:extLst>
          </p:nvPr>
        </p:nvGraphicFramePr>
        <p:xfrm>
          <a:off x="285750" y="1019235"/>
          <a:ext cx="4057649" cy="41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09893751"/>
              </p:ext>
            </p:extLst>
          </p:nvPr>
        </p:nvGraphicFramePr>
        <p:xfrm>
          <a:off x="4076699" y="1019235"/>
          <a:ext cx="5419725" cy="216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12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1" y="3752850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д</a:t>
            </a:r>
            <a:r>
              <a:rPr lang="ru-RU" sz="1000" dirty="0" smtClean="0"/>
              <a:t>обыча полезных ископаемых - 66600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сельское хозяйство – 57 200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торговля – 28700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о</a:t>
            </a:r>
            <a:r>
              <a:rPr lang="ru-RU" sz="1000" dirty="0" smtClean="0"/>
              <a:t>бразование – 33100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з</a:t>
            </a:r>
            <a:r>
              <a:rPr lang="ru-RU" sz="1000" dirty="0" smtClean="0"/>
              <a:t>дравоохранение – 53100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к</a:t>
            </a:r>
            <a:r>
              <a:rPr lang="ru-RU" sz="1000" dirty="0" smtClean="0"/>
              <a:t>ультура - 35500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086226" y="3295650"/>
            <a:ext cx="50577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Среднемесячная заработная плата по отраслям,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3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EF07CB5-5780-4D55-B549-5BA2724A1C20}"/>
              </a:ext>
            </a:extLst>
          </p:cNvPr>
          <p:cNvSpPr/>
          <p:nvPr/>
        </p:nvSpPr>
        <p:spPr>
          <a:xfrm>
            <a:off x="318224" y="619185"/>
            <a:ext cx="8559076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Показатели: Бюджет</a:t>
            </a:r>
            <a:endParaRPr lang="zh-CN" altLang="en-US" sz="1400" b="1" dirty="0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Социально- экономическое развитие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6643253"/>
              </p:ext>
            </p:extLst>
          </p:nvPr>
        </p:nvGraphicFramePr>
        <p:xfrm>
          <a:off x="0" y="1012854"/>
          <a:ext cx="5105400" cy="413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0045193"/>
              </p:ext>
            </p:extLst>
          </p:nvPr>
        </p:nvGraphicFramePr>
        <p:xfrm>
          <a:off x="4924425" y="1019235"/>
          <a:ext cx="2543175" cy="20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16663028"/>
              </p:ext>
            </p:extLst>
          </p:nvPr>
        </p:nvGraphicFramePr>
        <p:xfrm>
          <a:off x="5124450" y="3009900"/>
          <a:ext cx="2000250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02890654"/>
              </p:ext>
            </p:extLst>
          </p:nvPr>
        </p:nvGraphicFramePr>
        <p:xfrm>
          <a:off x="7000875" y="1019235"/>
          <a:ext cx="2000250" cy="405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3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B79F"/>
      </a:accent1>
      <a:accent2>
        <a:srgbClr val="7F7F7F"/>
      </a:accent2>
      <a:accent3>
        <a:srgbClr val="13B79F"/>
      </a:accent3>
      <a:accent4>
        <a:srgbClr val="7F7F7F"/>
      </a:accent4>
      <a:accent5>
        <a:srgbClr val="13B79F"/>
      </a:accent5>
      <a:accent6>
        <a:srgbClr val="7F7F7F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6182</Words>
  <Application>Microsoft Office PowerPoint</Application>
  <PresentationFormat>Экран (16:9)</PresentationFormat>
  <Paragraphs>1020</Paragraphs>
  <Slides>45</Slides>
  <Notes>44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«Страница инвестора»  Духовницкого муниципального района  Саратовской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специалист</cp:lastModifiedBy>
  <cp:revision>327</cp:revision>
  <cp:lastPrinted>2025-06-20T09:22:56Z</cp:lastPrinted>
  <dcterms:created xsi:type="dcterms:W3CDTF">2017-09-21T11:53:19Z</dcterms:created>
  <dcterms:modified xsi:type="dcterms:W3CDTF">2025-08-04T05:49:05Z</dcterms:modified>
</cp:coreProperties>
</file>